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58"/>
  </p:notesMasterIdLst>
  <p:sldIdLst>
    <p:sldId id="256" r:id="rId2"/>
    <p:sldId id="584" r:id="rId3"/>
    <p:sldId id="633" r:id="rId4"/>
    <p:sldId id="655" r:id="rId5"/>
    <p:sldId id="478" r:id="rId6"/>
    <p:sldId id="260" r:id="rId7"/>
    <p:sldId id="575" r:id="rId8"/>
    <p:sldId id="315" r:id="rId9"/>
    <p:sldId id="433" r:id="rId10"/>
    <p:sldId id="435" r:id="rId11"/>
    <p:sldId id="436" r:id="rId12"/>
    <p:sldId id="437" r:id="rId13"/>
    <p:sldId id="453" r:id="rId14"/>
    <p:sldId id="454" r:id="rId15"/>
    <p:sldId id="668" r:id="rId16"/>
    <p:sldId id="576" r:id="rId17"/>
    <p:sldId id="682" r:id="rId18"/>
    <p:sldId id="679" r:id="rId19"/>
    <p:sldId id="669" r:id="rId20"/>
    <p:sldId id="479" r:id="rId21"/>
    <p:sldId id="659" r:id="rId22"/>
    <p:sldId id="662" r:id="rId23"/>
    <p:sldId id="661" r:id="rId24"/>
    <p:sldId id="663" r:id="rId25"/>
    <p:sldId id="660" r:id="rId26"/>
    <p:sldId id="448" r:id="rId27"/>
    <p:sldId id="577" r:id="rId28"/>
    <p:sldId id="578" r:id="rId29"/>
    <p:sldId id="670" r:id="rId30"/>
    <p:sldId id="439" r:id="rId31"/>
    <p:sldId id="671" r:id="rId32"/>
    <p:sldId id="451" r:id="rId33"/>
    <p:sldId id="445" r:id="rId34"/>
    <p:sldId id="446" r:id="rId35"/>
    <p:sldId id="447" r:id="rId36"/>
    <p:sldId id="452" r:id="rId37"/>
    <p:sldId id="672" r:id="rId38"/>
    <p:sldId id="673" r:id="rId39"/>
    <p:sldId id="664" r:id="rId40"/>
    <p:sldId id="649" r:id="rId41"/>
    <p:sldId id="648" r:id="rId42"/>
    <p:sldId id="646" r:id="rId43"/>
    <p:sldId id="647" r:id="rId44"/>
    <p:sldId id="645" r:id="rId45"/>
    <p:sldId id="644" r:id="rId46"/>
    <p:sldId id="650" r:id="rId47"/>
    <p:sldId id="651" r:id="rId48"/>
    <p:sldId id="458" r:id="rId49"/>
    <p:sldId id="683" r:id="rId50"/>
    <p:sldId id="459" r:id="rId51"/>
    <p:sldId id="460" r:id="rId52"/>
    <p:sldId id="515" r:id="rId53"/>
    <p:sldId id="680" r:id="rId54"/>
    <p:sldId id="684" r:id="rId55"/>
    <p:sldId id="472" r:id="rId56"/>
    <p:sldId id="473" r:id="rId57"/>
    <p:sldId id="474" r:id="rId58"/>
    <p:sldId id="475" r:id="rId59"/>
    <p:sldId id="480" r:id="rId60"/>
    <p:sldId id="654" r:id="rId61"/>
    <p:sldId id="546" r:id="rId62"/>
    <p:sldId id="547" r:id="rId63"/>
    <p:sldId id="548" r:id="rId64"/>
    <p:sldId id="493" r:id="rId65"/>
    <p:sldId id="525" r:id="rId66"/>
    <p:sldId id="527" r:id="rId67"/>
    <p:sldId id="528" r:id="rId68"/>
    <p:sldId id="529" r:id="rId69"/>
    <p:sldId id="538" r:id="rId70"/>
    <p:sldId id="532" r:id="rId71"/>
    <p:sldId id="533" r:id="rId72"/>
    <p:sldId id="534" r:id="rId73"/>
    <p:sldId id="535" r:id="rId74"/>
    <p:sldId id="536" r:id="rId75"/>
    <p:sldId id="537" r:id="rId76"/>
    <p:sldId id="520" r:id="rId77"/>
    <p:sldId id="549" r:id="rId78"/>
    <p:sldId id="545" r:id="rId79"/>
    <p:sldId id="635" r:id="rId80"/>
    <p:sldId id="636" r:id="rId81"/>
    <p:sldId id="637" r:id="rId82"/>
    <p:sldId id="632" r:id="rId83"/>
    <p:sldId id="489" r:id="rId84"/>
    <p:sldId id="491" r:id="rId85"/>
    <p:sldId id="492" r:id="rId86"/>
    <p:sldId id="579" r:id="rId87"/>
    <p:sldId id="521" r:id="rId88"/>
    <p:sldId id="522" r:id="rId89"/>
    <p:sldId id="524" r:id="rId90"/>
    <p:sldId id="523" r:id="rId91"/>
    <p:sldId id="552" r:id="rId92"/>
    <p:sldId id="652" r:id="rId93"/>
    <p:sldId id="556" r:id="rId94"/>
    <p:sldId id="557" r:id="rId95"/>
    <p:sldId id="558" r:id="rId96"/>
    <p:sldId id="559" r:id="rId97"/>
    <p:sldId id="560" r:id="rId98"/>
    <p:sldId id="653" r:id="rId99"/>
    <p:sldId id="561" r:id="rId100"/>
    <p:sldId id="562" r:id="rId101"/>
    <p:sldId id="563" r:id="rId102"/>
    <p:sldId id="567" r:id="rId103"/>
    <p:sldId id="564" r:id="rId104"/>
    <p:sldId id="568" r:id="rId105"/>
    <p:sldId id="565" r:id="rId106"/>
    <p:sldId id="569" r:id="rId107"/>
    <p:sldId id="566" r:id="rId108"/>
    <p:sldId id="570" r:id="rId109"/>
    <p:sldId id="571" r:id="rId110"/>
    <p:sldId id="572" r:id="rId111"/>
    <p:sldId id="573" r:id="rId112"/>
    <p:sldId id="574" r:id="rId113"/>
    <p:sldId id="481" r:id="rId114"/>
    <p:sldId id="339" r:id="rId115"/>
    <p:sldId id="593" r:id="rId116"/>
    <p:sldId id="681" r:id="rId117"/>
    <p:sldId id="612" r:id="rId118"/>
    <p:sldId id="613" r:id="rId119"/>
    <p:sldId id="594" r:id="rId120"/>
    <p:sldId id="596" r:id="rId121"/>
    <p:sldId id="595" r:id="rId122"/>
    <p:sldId id="614" r:id="rId123"/>
    <p:sldId id="597" r:id="rId124"/>
    <p:sldId id="598" r:id="rId125"/>
    <p:sldId id="599" r:id="rId126"/>
    <p:sldId id="600" r:id="rId127"/>
    <p:sldId id="601" r:id="rId128"/>
    <p:sldId id="602" r:id="rId129"/>
    <p:sldId id="603" r:id="rId130"/>
    <p:sldId id="604" r:id="rId131"/>
    <p:sldId id="605" r:id="rId132"/>
    <p:sldId id="606" r:id="rId133"/>
    <p:sldId id="607" r:id="rId134"/>
    <p:sldId id="608" r:id="rId135"/>
    <p:sldId id="609" r:id="rId136"/>
    <p:sldId id="610" r:id="rId137"/>
    <p:sldId id="611" r:id="rId138"/>
    <p:sldId id="615" r:id="rId139"/>
    <p:sldId id="617" r:id="rId140"/>
    <p:sldId id="618" r:id="rId141"/>
    <p:sldId id="619" r:id="rId142"/>
    <p:sldId id="620" r:id="rId143"/>
    <p:sldId id="621" r:id="rId144"/>
    <p:sldId id="622" r:id="rId145"/>
    <p:sldId id="623" r:id="rId146"/>
    <p:sldId id="624" r:id="rId147"/>
    <p:sldId id="625" r:id="rId148"/>
    <p:sldId id="674" r:id="rId149"/>
    <p:sldId id="675" r:id="rId150"/>
    <p:sldId id="676" r:id="rId151"/>
    <p:sldId id="677" r:id="rId152"/>
    <p:sldId id="678" r:id="rId153"/>
    <p:sldId id="626" r:id="rId154"/>
    <p:sldId id="629" r:id="rId155"/>
    <p:sldId id="630" r:id="rId156"/>
    <p:sldId id="63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78691"/>
  </p:normalViewPr>
  <p:slideViewPr>
    <p:cSldViewPr snapToGrid="0" snapToObjects="1" showGuides="1">
      <p:cViewPr>
        <p:scale>
          <a:sx n="77" d="100"/>
          <a:sy n="77" d="100"/>
        </p:scale>
        <p:origin x="168" y="32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Cohort: Alice and Alice, Svetlana, Jonathan, and Ryan</a:t>
            </a:r>
          </a:p>
          <a:p>
            <a:r>
              <a:rPr lang="en-US" dirty="0"/>
              <a:t>Jacquelyn, </a:t>
            </a:r>
            <a:r>
              <a:rPr lang="en-US" dirty="0" err="1"/>
              <a:t>Alli</a:t>
            </a:r>
            <a:r>
              <a:rPr lang="en-US" dirty="0"/>
              <a:t>, Mark</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first scenario, we are concerned that there may be an unmeasured confounder with imbalance similar to that of “APACHE Score”, as evidence by the magnitude of the standardized mean difference in the Love plot _click_. The scaled mean APACHE score among the exposed is 3 and the scaled APACHE score among the unexposed is 2.71. We can calculate the size of an unmeasured confounder needed to tip this analysis given a mean difference of 0.29. _click_ This lets a researcher state </a:t>
            </a:r>
          </a:p>
          <a:p>
            <a:r>
              <a:rPr lang="en-US" sz="1200" b="0" i="0" kern="1200" dirty="0">
                <a:solidFill>
                  <a:schemeClr val="tx1"/>
                </a:solidFill>
                <a:effectLst/>
                <a:latin typeface="+mn-lt"/>
                <a:ea typeface="+mn-ea"/>
                <a:cs typeface="+mn-cs"/>
              </a:rPr>
              <a:t>Examining one of our most imbalanced covariates, APACHE score, we observe a scaled mean difference of 0.29. A hypothetical unobserved continuous confounder that has a mean difference of 0.29 between exposure groups would need to have an association with 30 day survival (HR) of 1.43 to tip this analysis at the 5% level, rendering it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31322229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9112810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156</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observational study setting, given that there are no unmeasured confounders, which is often written in this way, that the potential outcomes are independent of treatment assignment given X, we can use propensity scores to estimate the average treatment effect</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235573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observational study setting, given that there are no unmeasured confounders, that the potential outcomes are independent of treatment assignment given X, we can use propensity scores to estimate the average treatment effect</a:t>
            </a:r>
          </a:p>
          <a:p>
            <a:endParaRPr lang="en-US" dirty="0"/>
          </a:p>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create weights that are some function of the propensity score</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18</a:t>
            </a:fld>
            <a:endParaRPr lang="en-US"/>
          </a:p>
        </p:txBody>
      </p:sp>
    </p:spTree>
    <p:extLst>
      <p:ext uri="{BB962C8B-B14F-4D97-AF65-F5344CB8AC3E}">
        <p14:creationId xmlns:p14="http://schemas.microsoft.com/office/powerpoint/2010/main" val="1821368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setting, Freedman and </a:t>
            </a:r>
            <a:r>
              <a:rPr lang="en-US" dirty="0" err="1"/>
              <a:t>Berk</a:t>
            </a:r>
            <a:r>
              <a:rPr lang="en-US" dirty="0"/>
              <a:t> fit a correct propensity score model, and then fit a weighted outcome model that is </a:t>
            </a:r>
            <a:r>
              <a:rPr lang="en-US" dirty="0" err="1"/>
              <a:t>misspecified</a:t>
            </a:r>
            <a:endParaRPr lang="en-US" dirty="0"/>
          </a:p>
          <a:p>
            <a:r>
              <a:rPr lang="en-US" dirty="0"/>
              <a:t>* This is one of the seminal papers that made us think that weighting is inherently flawed. We’re going to show that it is not inherently flawed, </a:t>
            </a:r>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24</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problems that are thought to exist with weighting methods don’t apply to this new form of weighting called ATO weighting, which I am about to define for you – there have been 3 decades of papers demonstrating the ways in which weighting methods can break down, be inefficient, etc.</a:t>
            </a:r>
          </a:p>
          <a:p>
            <a:pPr marL="171450" indent="-171450">
              <a:buFontTx/>
              <a:buChar char="-"/>
            </a:pPr>
            <a:r>
              <a:rPr lang="en-US" dirty="0"/>
              <a:t>We derive a doubly robust form for ATO weights and a large-sample variance estimator</a:t>
            </a:r>
          </a:p>
          <a:p>
            <a:pPr marL="171450" indent="-171450">
              <a:buFontTx/>
              <a:buChar char="-"/>
            </a:pPr>
            <a:r>
              <a:rPr lang="en-US" dirty="0"/>
              <a:t>A remaining valid criticism of DR estimation is what if neither model is correct because I’m missing an unmeasured confounder – what do I do then</a:t>
            </a:r>
          </a:p>
        </p:txBody>
      </p:sp>
      <p:sp>
        <p:nvSpPr>
          <p:cNvPr id="4" name="Slide Number Placeholder 3"/>
          <p:cNvSpPr>
            <a:spLocks noGrp="1"/>
          </p:cNvSpPr>
          <p:nvPr>
            <p:ph type="sldNum" sz="quarter" idx="10"/>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54</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56</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21987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62</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63</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65</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a:p>
            <a:endParaRPr lang="en-US" dirty="0"/>
          </a:p>
          <a:p>
            <a:r>
              <a:rPr lang="en-US" dirty="0"/>
              <a:t>Here Y is the observed outcome for participant I, Z is the indicator for treatment for participant I (it is 0 or 1), the sum of the </a:t>
            </a:r>
            <a:r>
              <a:rPr lang="en-US" dirty="0" err="1"/>
              <a:t>Zi</a:t>
            </a:r>
            <a:r>
              <a:rPr lang="en-US" dirty="0"/>
              <a:t> is just your treated people, sum of (1-Zi) that is your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80</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86</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this even stronger to make it even more challenging for our variance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3821397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10760645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112160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419660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_click_ the outcome if they are assigned the control and Y </a:t>
            </a:r>
            <a:r>
              <a:rPr lang="en-US" dirty="0" err="1"/>
              <a:t>i</a:t>
            </a:r>
            <a:r>
              <a:rPr lang="en-US" dirty="0"/>
              <a:t> 1, _click_ the outcome if they are assigned the treatment. Often our estimate of interest is the _click_ difference between these two outcomes. In reality, however only one of these two quantities is observable.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SLOW *</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37961548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115</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this sensitivity analysis, but clinicians get stuck here</a:t>
            </a:r>
          </a:p>
          <a:p>
            <a:r>
              <a:rPr lang="en-US" dirty="0" err="1"/>
              <a:t>Vanderweele</a:t>
            </a:r>
            <a:r>
              <a:rPr lang="en-US" dirty="0"/>
              <a:t> has an e-value, but it still has this problem – the e-value is a 1.8 The </a:t>
            </a:r>
            <a:r>
              <a:rPr lang="en-US" dirty="0" err="1"/>
              <a:t>evalue</a:t>
            </a:r>
            <a:r>
              <a:rPr lang="en-US" dirty="0"/>
              <a:t> for 1.21 is 1.8</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1970819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 also rearrange their equation to be what they call an  E-value,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This offers a great solution if you don’t have any idea for what kind of unmeasured confounder may be out there, but it has the disadvantage of being a bit hard to interpret in the context of your measured covariates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reason, 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a sensitivity analysis that is simplified, ideally can be summarized in a single line in a manuscript</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4533832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provide details in your manuscript such that I could conduct my own sensitivity analysis if I think the pieces you included are insufficient</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8401182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Contextualized, we want it to be grounded in the analysis that was conducted</a:t>
            </a:r>
          </a:p>
        </p:txBody>
      </p:sp>
      <p:sp>
        <p:nvSpPr>
          <p:cNvPr id="4" name="Slide Number Placeholder 3"/>
          <p:cNvSpPr>
            <a:spLocks noGrp="1"/>
          </p:cNvSpPr>
          <p:nvPr>
            <p:ph type="sldNum" sz="quarter" idx="10"/>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2670078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main equation that we use for binary unmeasured confounders. Basically we’re adjusting our observed exposure-outcome effect using quantities representing an unmeasured confounder to get an exposure-outcome effect that adjusts for the unmeasured confounder</a:t>
            </a:r>
          </a:p>
        </p:txBody>
      </p:sp>
      <p:sp>
        <p:nvSpPr>
          <p:cNvPr id="4" name="Slide Number Placeholder 3"/>
          <p:cNvSpPr>
            <a:spLocks noGrp="1"/>
          </p:cNvSpPr>
          <p:nvPr>
            <p:ph type="sldNum" sz="quarter" idx="10"/>
          </p:nvPr>
        </p:nvSpPr>
        <p:spPr/>
        <p:txBody>
          <a:bodyPr/>
          <a:lstStyle/>
          <a:p>
            <a:fld id="{DAD3987A-74E1-BA49-8B8E-2391856A87A9}" type="slidenum">
              <a:rPr lang="en-US" smtClean="0"/>
              <a:t>123</a:t>
            </a:fld>
            <a:endParaRPr lang="en-US"/>
          </a:p>
        </p:txBody>
      </p:sp>
    </p:spTree>
    <p:extLst>
      <p:ext uri="{BB962C8B-B14F-4D97-AF65-F5344CB8AC3E}">
        <p14:creationId xmlns:p14="http://schemas.microsoft.com/office/powerpoint/2010/main" val="22029870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 </a:t>
            </a:r>
            <a:r>
              <a:rPr lang="en-US" dirty="0" err="1"/>
              <a:t>obs</a:t>
            </a:r>
            <a:r>
              <a:rPr lang="en-US" dirty="0"/>
              <a:t> is the effect between the treatment and outcome that you have observed, I denote this as RR, but Lin et al show that this could be an odds ratio or a hazard ratio in most settings</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262476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 UD is the relative risk of the unmeasured confounder and the outcome – again this can be replaced with an odds ratio or hazard ratio</a:t>
            </a:r>
          </a:p>
        </p:txBody>
      </p:sp>
      <p:sp>
        <p:nvSpPr>
          <p:cNvPr id="4" name="Slide Number Placeholder 3"/>
          <p:cNvSpPr>
            <a:spLocks noGrp="1"/>
          </p:cNvSpPr>
          <p:nvPr>
            <p:ph type="sldNum" sz="quarter" idx="10"/>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6736809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P0 and p1 are the prevalence of the unmeasured confounder in the unexposed and exposed populations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2525165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exposure – outcome point estimate with the limiting bound of the exposure outcome effect (meaning the effect closest to the null)</a:t>
            </a:r>
          </a:p>
        </p:txBody>
      </p:sp>
      <p:sp>
        <p:nvSpPr>
          <p:cNvPr id="4" name="Slide Number Placeholder 3"/>
          <p:cNvSpPr>
            <a:spLocks noGrp="1"/>
          </p:cNvSpPr>
          <p:nvPr>
            <p:ph type="sldNum" sz="quarter" idx="10"/>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391076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tipping point, we can set the adjusted effect to 1 (the null), and solve for RRUD, p0 or p1 </a:t>
            </a:r>
          </a:p>
        </p:txBody>
      </p:sp>
      <p:sp>
        <p:nvSpPr>
          <p:cNvPr id="4" name="Slide Number Placeholder 3"/>
          <p:cNvSpPr>
            <a:spLocks noGrp="1"/>
          </p:cNvSpPr>
          <p:nvPr>
            <p:ph type="sldNum" sz="quarter" idx="10"/>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9390325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we’ve solved for RR_UD – so if you provide the </a:t>
            </a:r>
            <a:r>
              <a:rPr lang="en-US" dirty="0" err="1"/>
              <a:t>prevalences</a:t>
            </a:r>
            <a:r>
              <a:rPr lang="en-US" dirty="0"/>
              <a:t> of an unmeasured confounder, you can solve for the association between the unmeasured confounder and outcome needed to tip your observed effect to inconclusive</a:t>
            </a:r>
          </a:p>
        </p:txBody>
      </p:sp>
      <p:sp>
        <p:nvSpPr>
          <p:cNvPr id="4" name="Slide Number Placeholder 3"/>
          <p:cNvSpPr>
            <a:spLocks noGrp="1"/>
          </p:cNvSpPr>
          <p:nvPr>
            <p:ph type="sldNum" sz="quarter" idx="10"/>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20851335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 continuous unmeasured confounder, where it is assumed to be normally distributed with a mean mu and variance 1. </a:t>
            </a:r>
            <a:r>
              <a:rPr lang="en-US" sz="1200" b="0" i="0" kern="1200" dirty="0">
                <a:solidFill>
                  <a:schemeClr val="tx1"/>
                </a:solidFill>
                <a:effectLst/>
                <a:latin typeface="+mn-lt"/>
                <a:ea typeface="+mn-ea"/>
                <a:cs typeface="+mn-cs"/>
              </a:rPr>
              <a:t>The variance is assumed to be 1. Any normally distributed confounder can fit this specification by scaling by the standard deviation within each exposure group.</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130</a:t>
            </a:fld>
            <a:endParaRPr lang="en-US"/>
          </a:p>
        </p:txBody>
      </p:sp>
    </p:spTree>
    <p:extLst>
      <p:ext uri="{BB962C8B-B14F-4D97-AF65-F5344CB8AC3E}">
        <p14:creationId xmlns:p14="http://schemas.microsoft.com/office/powerpoint/2010/main" val="2570386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is the mean of the unmeasured confounder in the exposed population and mu 0 is the mean of the unmeasured confounder in the unexposed population</a:t>
            </a:r>
          </a:p>
        </p:txBody>
      </p:sp>
      <p:sp>
        <p:nvSpPr>
          <p:cNvPr id="4" name="Slide Number Placeholder 3"/>
          <p:cNvSpPr>
            <a:spLocks noGrp="1"/>
          </p:cNvSpPr>
          <p:nvPr>
            <p:ph type="sldNum" sz="quarter" idx="10"/>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29635197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simplicity, we can replace this difference with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32504060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again set the adjusted limiting bound to 1 and solve for any of the quantities, for example here we’ve solved for delta</a:t>
            </a:r>
          </a:p>
        </p:txBody>
      </p:sp>
      <p:sp>
        <p:nvSpPr>
          <p:cNvPr id="4" name="Slide Number Placeholder 3"/>
          <p:cNvSpPr>
            <a:spLocks noGrp="1"/>
          </p:cNvSpPr>
          <p:nvPr>
            <p:ph type="sldNum" sz="quarter" idx="10"/>
          </p:nvPr>
        </p:nvSpPr>
        <p:spPr/>
        <p:txBody>
          <a:bodyPr/>
          <a:lstStyle/>
          <a:p>
            <a:fld id="{DAD3987A-74E1-BA49-8B8E-2391856A87A9}" type="slidenum">
              <a:rPr lang="en-US" smtClean="0"/>
              <a:t>133</a:t>
            </a:fld>
            <a:endParaRPr lang="en-US"/>
          </a:p>
        </p:txBody>
      </p:sp>
    </p:spTree>
    <p:extLst>
      <p:ext uri="{BB962C8B-B14F-4D97-AF65-F5344CB8AC3E}">
        <p14:creationId xmlns:p14="http://schemas.microsoft.com/office/powerpoint/2010/main" val="3460324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can even solve for n, how many  independent unmeasured confounders of a certain size and mean difference would be needed to tip your analysis</a:t>
            </a:r>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26943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Ding and </a:t>
            </a:r>
            <a:r>
              <a:rPr lang="en-US" dirty="0" err="1"/>
              <a:t>Vanderweele</a:t>
            </a:r>
            <a:r>
              <a:rPr lang="en-US" dirty="0"/>
              <a:t> build on this same methodology to create what they call an “assumption free” analysis, so you don’t have to assume whether the unmeasured confounder is continuous or binary</a:t>
            </a:r>
          </a:p>
        </p:txBody>
      </p:sp>
      <p:sp>
        <p:nvSpPr>
          <p:cNvPr id="4" name="Slide Number Placeholder 3"/>
          <p:cNvSpPr>
            <a:spLocks noGrp="1"/>
          </p:cNvSpPr>
          <p:nvPr>
            <p:ph type="sldNum" sz="quarter" idx="10"/>
          </p:nvPr>
        </p:nvSpPr>
        <p:spPr/>
        <p:txBody>
          <a:bodyPr/>
          <a:lstStyle/>
          <a:p>
            <a:fld id="{DAD3987A-74E1-BA49-8B8E-2391856A87A9}" type="slidenum">
              <a:rPr lang="en-US" smtClean="0"/>
              <a:t>135</a:t>
            </a:fld>
            <a:endParaRPr lang="en-US"/>
          </a:p>
        </p:txBody>
      </p:sp>
    </p:spTree>
    <p:extLst>
      <p:ext uri="{BB962C8B-B14F-4D97-AF65-F5344CB8AC3E}">
        <p14:creationId xmlns:p14="http://schemas.microsoft.com/office/powerpoint/2010/main" val="25319459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RR_EU is the relationship between the unmeasured confounder and the exposure, the way they are able to summarize this in a single number for the binary case, rather than with p1 and p0 is they set p1 to 1</a:t>
            </a:r>
          </a:p>
        </p:txBody>
      </p:sp>
      <p:sp>
        <p:nvSpPr>
          <p:cNvPr id="4" name="Slide Number Placeholder 3"/>
          <p:cNvSpPr>
            <a:spLocks noGrp="1"/>
          </p:cNvSpPr>
          <p:nvPr>
            <p:ph type="sldNum" sz="quarter" idx="10"/>
          </p:nvPr>
        </p:nvSpPr>
        <p:spPr/>
        <p:txBody>
          <a:bodyPr/>
          <a:lstStyle/>
          <a:p>
            <a:fld id="{DAD3987A-74E1-BA49-8B8E-2391856A87A9}" type="slidenum">
              <a:rPr lang="en-US" smtClean="0"/>
              <a:t>136</a:t>
            </a:fld>
            <a:endParaRPr lang="en-US"/>
          </a:p>
        </p:txBody>
      </p:sp>
    </p:spTree>
    <p:extLst>
      <p:ext uri="{BB962C8B-B14F-4D97-AF65-F5344CB8AC3E}">
        <p14:creationId xmlns:p14="http://schemas.microsoft.com/office/powerpoint/2010/main" val="14446221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137</a:t>
            </a:fld>
            <a:endParaRPr lang="en-US"/>
          </a:p>
        </p:txBody>
      </p:sp>
    </p:spTree>
    <p:extLst>
      <p:ext uri="{BB962C8B-B14F-4D97-AF65-F5344CB8AC3E}">
        <p14:creationId xmlns:p14="http://schemas.microsoft.com/office/powerpoint/2010/main" val="4253191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 Table 1 with </a:t>
            </a:r>
            <a:r>
              <a:rPr lang="en-US" dirty="0" err="1"/>
              <a:t>prevalences</a:t>
            </a:r>
            <a:r>
              <a:rPr lang="en-US" dirty="0"/>
              <a:t>/means for the exposed and unexposed, standardized mean differences, potentially as a Love plot, side-by-side boxplots and ECDFs, and observed bias plots</a:t>
            </a:r>
          </a:p>
        </p:txBody>
      </p:sp>
      <p:sp>
        <p:nvSpPr>
          <p:cNvPr id="4" name="Slide Number Placeholder 3"/>
          <p:cNvSpPr>
            <a:spLocks noGrp="1"/>
          </p:cNvSpPr>
          <p:nvPr>
            <p:ph type="sldNum" sz="quarter" idx="10"/>
          </p:nvPr>
        </p:nvSpPr>
        <p:spPr/>
        <p:txBody>
          <a:bodyPr/>
          <a:lstStyle/>
          <a:p>
            <a:fld id="{DAD3987A-74E1-BA49-8B8E-2391856A87A9}" type="slidenum">
              <a:rPr lang="en-US" smtClean="0"/>
              <a:t>139</a:t>
            </a:fld>
            <a:endParaRPr lang="en-US"/>
          </a:p>
        </p:txBody>
      </p:sp>
    </p:spTree>
    <p:extLst>
      <p:ext uri="{BB962C8B-B14F-4D97-AF65-F5344CB8AC3E}">
        <p14:creationId xmlns:p14="http://schemas.microsoft.com/office/powerpoint/2010/main" val="42267021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140</a:t>
            </a:fld>
            <a:endParaRPr lang="en-US"/>
          </a:p>
        </p:txBody>
      </p:sp>
    </p:spTree>
    <p:extLst>
      <p:ext uri="{BB962C8B-B14F-4D97-AF65-F5344CB8AC3E}">
        <p14:creationId xmlns:p14="http://schemas.microsoft.com/office/powerpoint/2010/main" val="2215241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141</a:t>
            </a:fld>
            <a:endParaRPr lang="en-US"/>
          </a:p>
        </p:txBody>
      </p:sp>
    </p:spTree>
    <p:extLst>
      <p:ext uri="{BB962C8B-B14F-4D97-AF65-F5344CB8AC3E}">
        <p14:creationId xmlns:p14="http://schemas.microsoft.com/office/powerpoint/2010/main" val="13478467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balance is quite lovely, in fact ATO weights have the excellent property that they will be exactly balanced on the mean for any covariate included in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142</a:t>
            </a:fld>
            <a:endParaRPr lang="en-US"/>
          </a:p>
        </p:txBody>
      </p:sp>
    </p:spTree>
    <p:extLst>
      <p:ext uri="{BB962C8B-B14F-4D97-AF65-F5344CB8AC3E}">
        <p14:creationId xmlns:p14="http://schemas.microsoft.com/office/powerpoint/2010/main" val="26822138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examine side-by-side boxplots and empirical CDF for continuous covariates, here is an example for the covariate that initially had the largest standardized mean difference, APACHE score. The distribution looks quite nice post weighting.</a:t>
            </a:r>
          </a:p>
        </p:txBody>
      </p:sp>
      <p:sp>
        <p:nvSpPr>
          <p:cNvPr id="4" name="Slide Number Placeholder 3"/>
          <p:cNvSpPr>
            <a:spLocks noGrp="1"/>
          </p:cNvSpPr>
          <p:nvPr>
            <p:ph type="sldNum" sz="quarter" idx="10"/>
          </p:nvPr>
        </p:nvSpPr>
        <p:spPr/>
        <p:txBody>
          <a:bodyPr/>
          <a:lstStyle/>
          <a:p>
            <a:fld id="{DAD3987A-74E1-BA49-8B8E-2391856A87A9}" type="slidenum">
              <a:rPr lang="en-US" smtClean="0"/>
              <a:t>143</a:t>
            </a:fld>
            <a:endParaRPr lang="en-US"/>
          </a:p>
        </p:txBody>
      </p:sp>
    </p:spTree>
    <p:extLst>
      <p:ext uri="{BB962C8B-B14F-4D97-AF65-F5344CB8AC3E}">
        <p14:creationId xmlns:p14="http://schemas.microsoft.com/office/powerpoint/2010/main" val="6032154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144</a:t>
            </a:fld>
            <a:endParaRPr lang="en-US"/>
          </a:p>
        </p:txBody>
      </p:sp>
    </p:spTree>
    <p:extLst>
      <p:ext uri="{BB962C8B-B14F-4D97-AF65-F5344CB8AC3E}">
        <p14:creationId xmlns:p14="http://schemas.microsoft.com/office/powerpoint/2010/main" val="40392290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145</a:t>
            </a:fld>
            <a:endParaRPr lang="en-US"/>
          </a:p>
        </p:txBody>
      </p:sp>
    </p:spTree>
    <p:extLst>
      <p:ext uri="{BB962C8B-B14F-4D97-AF65-F5344CB8AC3E}">
        <p14:creationId xmlns:p14="http://schemas.microsoft.com/office/powerpoint/2010/main" val="188671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6D40A007-FC3F-6247-962B-6491EC726522}"/>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B228471A-00CF-0242-B5C9-0234526605AC}"/>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1103269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8C8245A6-0124-564F-9DF8-AB172E30B0BF}"/>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CF556C6F-4683-C840-AE30-15E371E86E41}"/>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4134960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4" name="TextBox 3">
            <a:extLst>
              <a:ext uri="{FF2B5EF4-FFF2-40B4-BE49-F238E27FC236}">
                <a16:creationId xmlns:a16="http://schemas.microsoft.com/office/drawing/2014/main" id="{9C4649CA-67F8-1848-BBC6-9C1089569A30}"/>
              </a:ext>
            </a:extLst>
          </p:cNvPr>
          <p:cNvSpPr txBox="1"/>
          <p:nvPr/>
        </p:nvSpPr>
        <p:spPr>
          <a:xfrm>
            <a:off x="9765305" y="5201604"/>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94D2268E-0A15-9448-8DFF-3BD22119387A}"/>
              </a:ext>
            </a:extLst>
          </p:cNvPr>
          <p:cNvSpPr txBox="1"/>
          <p:nvPr/>
        </p:nvSpPr>
        <p:spPr>
          <a:xfrm>
            <a:off x="8151594"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35761010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4" name="TextBox 3">
            <a:extLst>
              <a:ext uri="{FF2B5EF4-FFF2-40B4-BE49-F238E27FC236}">
                <a16:creationId xmlns:a16="http://schemas.microsoft.com/office/drawing/2014/main" id="{2EA0A81B-546E-C649-B859-5D1F84777587}"/>
              </a:ext>
            </a:extLst>
          </p:cNvPr>
          <p:cNvSpPr txBox="1"/>
          <p:nvPr/>
        </p:nvSpPr>
        <p:spPr>
          <a:xfrm>
            <a:off x="9765305" y="5201604"/>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FB020E29-26BB-EA48-BD25-9FB4BC78B73A}"/>
              </a:ext>
            </a:extLst>
          </p:cNvPr>
          <p:cNvSpPr txBox="1"/>
          <p:nvPr/>
        </p:nvSpPr>
        <p:spPr>
          <a:xfrm>
            <a:off x="8151594"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20224574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5" name="TextBox 4">
            <a:extLst>
              <a:ext uri="{FF2B5EF4-FFF2-40B4-BE49-F238E27FC236}">
                <a16:creationId xmlns:a16="http://schemas.microsoft.com/office/drawing/2014/main" id="{6E9275D6-0208-0F41-9EB6-704662722516}"/>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2556556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3"/>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44E5E4BC-DCC2-024A-9FDD-595B95E970EF}"/>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181491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4CA75CE-2A74-BD48-B9BD-EC7834A8C1CA}"/>
              </a:ext>
            </a:extLst>
          </p:cNvPr>
          <p:cNvSpPr txBox="1"/>
          <p:nvPr/>
        </p:nvSpPr>
        <p:spPr>
          <a:xfrm>
            <a:off x="820146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moderate</a:t>
            </a:r>
          </a:p>
        </p:txBody>
      </p:sp>
    </p:spTree>
    <p:extLst>
      <p:ext uri="{BB962C8B-B14F-4D97-AF65-F5344CB8AC3E}">
        <p14:creationId xmlns:p14="http://schemas.microsoft.com/office/powerpoint/2010/main" val="10066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A977D45-7913-6F42-A0F0-E766D06CA9CA}"/>
              </a:ext>
            </a:extLst>
          </p:cNvPr>
          <p:cNvSpPr txBox="1"/>
          <p:nvPr/>
        </p:nvSpPr>
        <p:spPr>
          <a:xfrm>
            <a:off x="8234722" y="5199572"/>
            <a:ext cx="1649207" cy="461665"/>
          </a:xfrm>
          <a:prstGeom prst="rect">
            <a:avLst/>
          </a:prstGeom>
          <a:noFill/>
        </p:spPr>
        <p:txBody>
          <a:bodyPr wrap="square" rtlCol="0">
            <a:spAutoFit/>
          </a:bodyPr>
          <a:lstStyle/>
          <a:p>
            <a:r>
              <a:rPr lang="en-US" sz="2400" b="1" dirty="0">
                <a:latin typeface="Franklin Gothic Heavy" panose="020B0603020102020204" pitchFamily="34" charset="0"/>
              </a:rPr>
              <a:t>slight</a:t>
            </a:r>
          </a:p>
        </p:txBody>
      </p:sp>
    </p:spTree>
    <p:extLst>
      <p:ext uri="{BB962C8B-B14F-4D97-AF65-F5344CB8AC3E}">
        <p14:creationId xmlns:p14="http://schemas.microsoft.com/office/powerpoint/2010/main" val="1777415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1970284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CFDF-FE08-544E-B4B5-B595643706D7}"/>
              </a:ext>
            </a:extLst>
          </p:cNvPr>
          <p:cNvSpPr>
            <a:spLocks noGrp="1"/>
          </p:cNvSpPr>
          <p:nvPr>
            <p:ph type="title"/>
          </p:nvPr>
        </p:nvSpPr>
        <p:spPr/>
        <p:txBody>
          <a:bodyPr/>
          <a:lstStyle/>
          <a:p>
            <a:r>
              <a:rPr lang="en-US" dirty="0"/>
              <a:t>RHC</a:t>
            </a:r>
          </a:p>
        </p:txBody>
      </p:sp>
      <p:sp>
        <p:nvSpPr>
          <p:cNvPr id="3" name="Content Placeholder 2">
            <a:extLst>
              <a:ext uri="{FF2B5EF4-FFF2-40B4-BE49-F238E27FC236}">
                <a16:creationId xmlns:a16="http://schemas.microsoft.com/office/drawing/2014/main" id="{F4E4916E-8F3A-A641-B27E-DE990C837673}"/>
              </a:ext>
            </a:extLst>
          </p:cNvPr>
          <p:cNvSpPr>
            <a:spLocks noGrp="1"/>
          </p:cNvSpPr>
          <p:nvPr>
            <p:ph idx="1"/>
          </p:nvPr>
        </p:nvSpPr>
        <p:spPr/>
        <p:txBody>
          <a:bodyPr>
            <a:normAutofit fontScale="77500" lnSpcReduction="20000"/>
          </a:bodyPr>
          <a:lstStyle/>
          <a:p>
            <a:r>
              <a:rPr lang="en-US" dirty="0"/>
              <a:t>This paper had a great sensitivity analysis</a:t>
            </a:r>
          </a:p>
          <a:p>
            <a:pPr marL="742950" indent="-742950">
              <a:buAutoNum type="arabicPeriod"/>
            </a:pPr>
            <a:r>
              <a:rPr lang="en-US" dirty="0"/>
              <a:t>Got content experts to confirm they had all important covariates</a:t>
            </a:r>
          </a:p>
          <a:p>
            <a:pPr marL="742950" indent="-742950">
              <a:buAutoNum type="arabicPeriod"/>
            </a:pPr>
            <a:r>
              <a:rPr lang="en-US" dirty="0"/>
              <a:t>Assessed how sensitive the model is to the removal of some covariates</a:t>
            </a:r>
          </a:p>
          <a:p>
            <a:pPr marL="742950" indent="-742950">
              <a:buAutoNum type="arabicPeriod"/>
            </a:pPr>
            <a:r>
              <a:rPr lang="en-US" dirty="0"/>
              <a:t>They did a real quantified sensitivity analysis </a:t>
            </a:r>
          </a:p>
          <a:p>
            <a:pPr marL="0" indent="0">
              <a:buNone/>
            </a:pPr>
            <a:endParaRPr lang="en-US" dirty="0"/>
          </a:p>
          <a:p>
            <a:pPr marL="0" indent="0">
              <a:buNone/>
            </a:pPr>
            <a:r>
              <a:rPr lang="en-US" dirty="0"/>
              <a:t>“A true relative hazard of 1.0 could be misrepresented as 1.21 if a missing covariate that simultaneously increased the risk of death 3-fold and the probability of RHC 3-fold was not accounted for.”</a:t>
            </a:r>
          </a:p>
        </p:txBody>
      </p:sp>
    </p:spTree>
    <p:extLst>
      <p:ext uri="{BB962C8B-B14F-4D97-AF65-F5344CB8AC3E}">
        <p14:creationId xmlns:p14="http://schemas.microsoft.com/office/powerpoint/2010/main" val="35047878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1242676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solidFill>
                  <a:schemeClr val="accent1"/>
                </a:solidFill>
              </a:rPr>
              <a:t>Simplified</a:t>
            </a:r>
            <a:endParaRPr lang="en-US" sz="4400" dirty="0"/>
          </a:p>
          <a:p>
            <a:r>
              <a:rPr lang="en-US" sz="4400" dirty="0"/>
              <a:t>Transparent</a:t>
            </a:r>
          </a:p>
          <a:p>
            <a:r>
              <a:rPr lang="en-US" sz="4400" dirty="0"/>
              <a:t>Contextualized</a:t>
            </a:r>
          </a:p>
        </p:txBody>
      </p:sp>
    </p:spTree>
    <p:extLst>
      <p:ext uri="{BB962C8B-B14F-4D97-AF65-F5344CB8AC3E}">
        <p14:creationId xmlns:p14="http://schemas.microsoft.com/office/powerpoint/2010/main" val="4055786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p>
          <a:p>
            <a:r>
              <a:rPr lang="en-US" sz="4400" dirty="0">
                <a:solidFill>
                  <a:schemeClr val="accent1"/>
                </a:solidFill>
              </a:rPr>
              <a:t>Transparent</a:t>
            </a:r>
          </a:p>
          <a:p>
            <a:r>
              <a:rPr lang="en-US" sz="4400" dirty="0"/>
              <a:t>Contextualized</a:t>
            </a:r>
          </a:p>
          <a:p>
            <a:pPr marL="0" indent="0">
              <a:buNone/>
            </a:pPr>
            <a:endParaRPr lang="en-US" sz="4400" dirty="0">
              <a:solidFill>
                <a:schemeClr val="accent1"/>
              </a:solidFill>
            </a:endParaRPr>
          </a:p>
        </p:txBody>
      </p:sp>
    </p:spTree>
    <p:extLst>
      <p:ext uri="{BB962C8B-B14F-4D97-AF65-F5344CB8AC3E}">
        <p14:creationId xmlns:p14="http://schemas.microsoft.com/office/powerpoint/2010/main" val="14087284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9F20F-F0C1-F647-8A40-CE4E6951BED5}"/>
              </a:ext>
            </a:extLst>
          </p:cNvPr>
          <p:cNvSpPr>
            <a:spLocks noGrp="1"/>
          </p:cNvSpPr>
          <p:nvPr>
            <p:ph type="title"/>
          </p:nvPr>
        </p:nvSpPr>
        <p:spPr/>
        <p:txBody>
          <a:bodyPr/>
          <a:lstStyle/>
          <a:p>
            <a:r>
              <a:rPr lang="en-US" dirty="0"/>
              <a:t>What we want</a:t>
            </a:r>
          </a:p>
        </p:txBody>
      </p:sp>
      <p:sp>
        <p:nvSpPr>
          <p:cNvPr id="3" name="Content Placeholder 2">
            <a:extLst>
              <a:ext uri="{FF2B5EF4-FFF2-40B4-BE49-F238E27FC236}">
                <a16:creationId xmlns:a16="http://schemas.microsoft.com/office/drawing/2014/main" id="{98D1AE7B-71AF-4743-B8BE-97F18BA0F7FC}"/>
              </a:ext>
            </a:extLst>
          </p:cNvPr>
          <p:cNvSpPr>
            <a:spLocks noGrp="1"/>
          </p:cNvSpPr>
          <p:nvPr>
            <p:ph idx="1"/>
          </p:nvPr>
        </p:nvSpPr>
        <p:spPr/>
        <p:txBody>
          <a:bodyPr>
            <a:normAutofit/>
          </a:bodyPr>
          <a:lstStyle/>
          <a:p>
            <a:r>
              <a:rPr lang="en-US" sz="4400" dirty="0"/>
              <a:t>Simplified</a:t>
            </a:r>
            <a:endParaRPr lang="en-US" sz="4400" dirty="0">
              <a:solidFill>
                <a:schemeClr val="accent1"/>
              </a:solidFill>
            </a:endParaRPr>
          </a:p>
          <a:p>
            <a:r>
              <a:rPr lang="en-US" sz="4400" dirty="0"/>
              <a:t>Transparent</a:t>
            </a:r>
          </a:p>
          <a:p>
            <a:r>
              <a:rPr lang="en-US" sz="4400" dirty="0">
                <a:solidFill>
                  <a:schemeClr val="accent1"/>
                </a:solidFill>
              </a:rPr>
              <a:t>Contextualized</a:t>
            </a:r>
            <a:endParaRPr lang="en-US" sz="4400" dirty="0"/>
          </a:p>
        </p:txBody>
      </p:sp>
    </p:spTree>
    <p:extLst>
      <p:ext uri="{BB962C8B-B14F-4D97-AF65-F5344CB8AC3E}">
        <p14:creationId xmlns:p14="http://schemas.microsoft.com/office/powerpoint/2010/main" val="1309664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4BDF-1A14-2E42-B4A4-61D254A5294F}"/>
              </a:ext>
            </a:extLst>
          </p:cNvPr>
          <p:cNvSpPr>
            <a:spLocks noGrp="1"/>
          </p:cNvSpPr>
          <p:nvPr>
            <p:ph type="title"/>
          </p:nvPr>
        </p:nvSpPr>
        <p:spPr/>
        <p:txBody>
          <a:bodyPr/>
          <a:lstStyle/>
          <a:p>
            <a:r>
              <a:rPr lang="en-US" dirty="0"/>
              <a:t>Simplified</a:t>
            </a:r>
          </a:p>
        </p:txBody>
      </p:sp>
    </p:spTree>
    <p:extLst>
      <p:ext uri="{BB962C8B-B14F-4D97-AF65-F5344CB8AC3E}">
        <p14:creationId xmlns:p14="http://schemas.microsoft.com/office/powerpoint/2010/main" val="523739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61B5B90-2CE0-254F-913D-C241F73EA56B}"/>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Lin et al (1998)</a:t>
            </a:r>
          </a:p>
        </p:txBody>
      </p:sp>
    </p:spTree>
    <p:extLst>
      <p:ext uri="{BB962C8B-B14F-4D97-AF65-F5344CB8AC3E}">
        <p14:creationId xmlns:p14="http://schemas.microsoft.com/office/powerpoint/2010/main" val="25811612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1844014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+(1−</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𝑝</m:t>
                              </m:r>
                            </m:e>
                            <m:sub>
                              <m:r>
                                <a:rPr lang="en-US" sz="5400" i="1">
                                  <a:solidFill>
                                    <a:schemeClr val="tx1">
                                      <a:lumMod val="75000"/>
                                      <a:lumOff val="25000"/>
                                    </a:schemeClr>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+(1−</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𝑝</m:t>
                              </m:r>
                            </m:e>
                            <m:sub>
                              <m:r>
                                <a:rPr lang="en-US" sz="5400" b="0" i="1" smtClean="0">
                                  <a:solidFill>
                                    <a:schemeClr val="tx1">
                                      <a:lumMod val="75000"/>
                                      <a:lumOff val="25000"/>
                                    </a:schemeClr>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3710367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399963"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i="1" smtClean="0">
                              <a:solidFill>
                                <a:schemeClr val="tx1">
                                  <a:lumMod val="75000"/>
                                  <a:lumOff val="25000"/>
                                </a:schemeClr>
                              </a:solidFill>
                              <a:latin typeface="Cambria Math" panose="02040503050406030204" pitchFamily="18" charset="0"/>
                            </a:rPr>
                            <m:t>𝑅</m:t>
                          </m:r>
                          <m:sSub>
                            <m:sSubPr>
                              <m:ctrlPr>
                                <a:rPr lang="en-US" sz="5400" i="1">
                                  <a:solidFill>
                                    <a:schemeClr val="tx1">
                                      <a:lumMod val="75000"/>
                                      <a:lumOff val="25000"/>
                                    </a:schemeClr>
                                  </a:solidFill>
                                  <a:latin typeface="Cambria Math" panose="02040503050406030204" pitchFamily="18" charset="0"/>
                                </a:rPr>
                              </m:ctrlPr>
                            </m:sSubPr>
                            <m:e>
                              <m:r>
                                <a:rPr lang="en-US" sz="5400" i="1">
                                  <a:solidFill>
                                    <a:schemeClr val="tx1">
                                      <a:lumMod val="75000"/>
                                      <a:lumOff val="25000"/>
                                    </a:schemeClr>
                                  </a:solidFill>
                                  <a:latin typeface="Cambria Math" panose="02040503050406030204" pitchFamily="18" charset="0"/>
                                </a:rPr>
                                <m:t>𝑅</m:t>
                              </m:r>
                            </m:e>
                            <m:sub>
                              <m:r>
                                <a:rPr lang="en-US" sz="5400" i="1">
                                  <a:solidFill>
                                    <a:schemeClr val="tx1">
                                      <a:lumMod val="75000"/>
                                      <a:lumOff val="25000"/>
                                    </a:schemeClr>
                                  </a:solidFill>
                                  <a:latin typeface="Cambria Math" panose="02040503050406030204" pitchFamily="18" charset="0"/>
                                </a:rPr>
                                <m:t>𝑈𝐷</m:t>
                              </m:r>
                            </m:sub>
                          </m:sSub>
                          <m:sSub>
                            <m:sSubPr>
                              <m:ctrlPr>
                                <a:rPr lang="en-US" sz="5400" i="1" smtClean="0">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tx1">
                                  <a:lumMod val="75000"/>
                                  <a:lumOff val="25000"/>
                                </a:schemeClr>
                              </a:solidFill>
                              <a:latin typeface="Cambria Math" panose="02040503050406030204" pitchFamily="18" charset="0"/>
                            </a:rPr>
                            <m:t>+</m:t>
                          </m:r>
                          <m:r>
                            <a:rPr lang="en-US" sz="5400" i="1" smtClean="0">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399963" cy="1730282"/>
              </a:xfrm>
              <a:prstGeom prst="rect">
                <a:avLst/>
              </a:prstGeom>
              <a:blipFill>
                <a:blip r:embed="rId3"/>
                <a:stretch>
                  <a:fillRect l="-976" t="-2920" r="-1829" b="-17518"/>
                </a:stretch>
              </a:blipFill>
            </p:spPr>
            <p:txBody>
              <a:bodyPr/>
              <a:lstStyle/>
              <a:p>
                <a:r>
                  <a:rPr lang="en-US">
                    <a:noFill/>
                  </a:rPr>
                  <a:t> </a:t>
                </a:r>
              </a:p>
            </p:txBody>
          </p:sp>
        </mc:Fallback>
      </mc:AlternateContent>
    </p:spTree>
    <p:extLst>
      <p:ext uri="{BB962C8B-B14F-4D97-AF65-F5344CB8AC3E}">
        <p14:creationId xmlns:p14="http://schemas.microsoft.com/office/powerpoint/2010/main" val="27737486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838200" y="2766206"/>
                <a:ext cx="10445167"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838200" y="2766206"/>
                <a:ext cx="10445167" cy="1730282"/>
              </a:xfrm>
              <a:prstGeom prst="rect">
                <a:avLst/>
              </a:prstGeom>
              <a:blipFill>
                <a:blip r:embed="rId3"/>
                <a:stretch>
                  <a:fillRect t="-2920" r="-851" b="-17518"/>
                </a:stretch>
              </a:blipFill>
            </p:spPr>
            <p:txBody>
              <a:bodyPr/>
              <a:lstStyle/>
              <a:p>
                <a:r>
                  <a:rPr lang="en-US">
                    <a:noFill/>
                  </a:rPr>
                  <a:t> </a:t>
                </a:r>
              </a:p>
            </p:txBody>
          </p:sp>
        </mc:Fallback>
      </mc:AlternateContent>
    </p:spTree>
    <p:extLst>
      <p:ext uri="{BB962C8B-B14F-4D97-AF65-F5344CB8AC3E}">
        <p14:creationId xmlns:p14="http://schemas.microsoft.com/office/powerpoint/2010/main" val="19335264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90993" y="2750163"/>
                <a:ext cx="8886214" cy="173028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𝑅</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𝑅</m:t>
                              </m:r>
                            </m:e>
                            <m:sub>
                              <m:r>
                                <a:rPr lang="en-US" sz="5400" i="1">
                                  <a:solidFill>
                                    <a:schemeClr val="bg1"/>
                                  </a:solidFill>
                                  <a:latin typeface="Cambria Math" panose="02040503050406030204" pitchFamily="18" charset="0"/>
                                </a:rPr>
                                <m:t>𝑈𝐷</m:t>
                              </m:r>
                            </m:sub>
                          </m:sSub>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+(1−</m:t>
                          </m:r>
                          <m:sSub>
                            <m:sSubPr>
                              <m:ctrlPr>
                                <a:rPr lang="en-US" sz="5400" i="1">
                                  <a:solidFill>
                                    <a:schemeClr val="bg1"/>
                                  </a:solidFill>
                                  <a:latin typeface="Cambria Math" panose="02040503050406030204" pitchFamily="18" charset="0"/>
                                </a:rPr>
                              </m:ctrlPr>
                            </m:sSubPr>
                            <m:e>
                              <m:r>
                                <a:rPr lang="en-US" sz="5400" i="1">
                                  <a:solidFill>
                                    <a:schemeClr val="bg1"/>
                                  </a:solidFill>
                                  <a:latin typeface="Cambria Math" panose="02040503050406030204" pitchFamily="18" charset="0"/>
                                </a:rPr>
                                <m:t>𝑝</m:t>
                              </m:r>
                            </m:e>
                            <m:sub>
                              <m:r>
                                <a:rPr lang="en-US" sz="5400" i="1">
                                  <a:solidFill>
                                    <a:schemeClr val="bg1"/>
                                  </a:solidFill>
                                  <a:latin typeface="Cambria Math" panose="02040503050406030204" pitchFamily="18" charset="0"/>
                                </a:rPr>
                                <m:t>0</m:t>
                              </m:r>
                            </m:sub>
                          </m:sSub>
                          <m:r>
                            <a:rPr lang="en-US" sz="5400" i="1">
                              <a:solidFill>
                                <a:schemeClr val="bg1"/>
                              </a:solidFill>
                              <a:latin typeface="Cambria Math" panose="02040503050406030204" pitchFamily="18" charset="0"/>
                            </a:rPr>
                            <m:t>)</m:t>
                          </m:r>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+(1−</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𝑝</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90993" y="2750163"/>
                <a:ext cx="8886214" cy="1730282"/>
              </a:xfrm>
              <a:prstGeom prst="rect">
                <a:avLst/>
              </a:prstGeom>
              <a:blipFill>
                <a:blip r:embed="rId3"/>
                <a:stretch>
                  <a:fillRect l="-1141" t="-2920" r="-2140" b="-16788"/>
                </a:stretch>
              </a:blipFill>
            </p:spPr>
            <p:txBody>
              <a:bodyPr/>
              <a:lstStyle/>
              <a:p>
                <a:r>
                  <a:rPr lang="en-US">
                    <a:noFill/>
                  </a:rPr>
                  <a:t> </a:t>
                </a:r>
              </a:p>
            </p:txBody>
          </p:sp>
        </mc:Fallback>
      </mc:AlternateContent>
    </p:spTree>
    <p:extLst>
      <p:ext uri="{BB962C8B-B14F-4D97-AF65-F5344CB8AC3E}">
        <p14:creationId xmlns:p14="http://schemas.microsoft.com/office/powerpoint/2010/main" val="1912417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Binary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275111" y="2879149"/>
                <a:ext cx="11641777" cy="14290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𝑅</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𝑅</m:t>
                          </m:r>
                        </m:e>
                        <m:sub>
                          <m:r>
                            <a:rPr lang="en-US" sz="4400" b="0" i="1" smtClean="0">
                              <a:solidFill>
                                <a:schemeClr val="bg1"/>
                              </a:solidFill>
                              <a:latin typeface="Cambria Math" panose="02040503050406030204" pitchFamily="18" charset="0"/>
                            </a:rPr>
                            <m:t>𝑈𝐷</m:t>
                          </m:r>
                        </m:sub>
                      </m:sSub>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 </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e>
                      </m:d>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d>
                            <m:dPr>
                              <m:ctrlPr>
                                <a:rPr lang="en-US" sz="4400" i="1">
                                  <a:solidFill>
                                    <a:schemeClr val="bg1"/>
                                  </a:solidFill>
                                  <a:latin typeface="Cambria Math" panose="02040503050406030204" pitchFamily="18" charset="0"/>
                                </a:rPr>
                              </m:ctrlPr>
                            </m:dPr>
                            <m:e>
                              <m:r>
                                <a:rPr lang="en-US" sz="4400" i="1">
                                  <a:solidFill>
                                    <a:schemeClr val="bg1"/>
                                  </a:solidFill>
                                  <a:latin typeface="Cambria Math" panose="02040503050406030204" pitchFamily="18" charset="0"/>
                                </a:rPr>
                                <m:t>1−</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1</m:t>
                                  </m:r>
                                </m:sub>
                              </m:sSub>
                            </m:e>
                          </m:d>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𝐿</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𝐵</m:t>
                              </m:r>
                            </m:e>
                            <m:sub>
                              <m:r>
                                <a:rPr lang="en-US" sz="4400" i="1">
                                  <a:solidFill>
                                    <a:schemeClr val="bg1"/>
                                  </a:solidFill>
                                  <a:latin typeface="Cambria Math" panose="02040503050406030204" pitchFamily="18" charset="0"/>
                                </a:rPr>
                                <m:t>𝑜𝑏𝑠</m:t>
                              </m:r>
                            </m:sub>
                          </m:sSub>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𝑝</m:t>
                              </m:r>
                            </m:e>
                            <m:sub>
                              <m:r>
                                <a:rPr lang="en-US" sz="4400" i="1">
                                  <a:solidFill>
                                    <a:schemeClr val="bg1"/>
                                  </a:solidFill>
                                  <a:latin typeface="Cambria Math" panose="02040503050406030204" pitchFamily="18" charset="0"/>
                                </a:rPr>
                                <m:t>0</m:t>
                              </m:r>
                            </m:sub>
                          </m:sSub>
                          <m:r>
                            <a:rPr lang="en-US" sz="4400" i="1">
                              <a:solidFill>
                                <a:schemeClr val="bg1"/>
                              </a:solidFill>
                              <a:latin typeface="Cambria Math" panose="02040503050406030204" pitchFamily="18" charset="0"/>
                            </a:rPr>
                            <m:t>−1)</m:t>
                          </m:r>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0</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𝑝</m:t>
                              </m:r>
                            </m:e>
                            <m:sub>
                              <m:r>
                                <a:rPr lang="en-US" sz="4400" b="0" i="1" smtClean="0">
                                  <a:solidFill>
                                    <a:schemeClr val="bg1"/>
                                  </a:solidFill>
                                  <a:latin typeface="Cambria Math" panose="02040503050406030204" pitchFamily="18" charset="0"/>
                                </a:rPr>
                                <m:t>1</m:t>
                              </m:r>
                            </m:sub>
                          </m:sSub>
                        </m:den>
                      </m:f>
                    </m:oMath>
                  </m:oMathPara>
                </a14:m>
                <a:endParaRPr lang="en-US" sz="4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275111" y="2879149"/>
                <a:ext cx="11641777" cy="1429046"/>
              </a:xfrm>
              <a:prstGeom prst="rect">
                <a:avLst/>
              </a:prstGeom>
              <a:blipFill>
                <a:blip r:embed="rId3"/>
                <a:stretch>
                  <a:fillRect l="-545" t="-885" r="-1200" b="-12389"/>
                </a:stretch>
              </a:blipFill>
            </p:spPr>
            <p:txBody>
              <a:bodyPr/>
              <a:lstStyle/>
              <a:p>
                <a:r>
                  <a:rPr lang="en-US">
                    <a:noFill/>
                  </a:rPr>
                  <a:t> </a:t>
                </a:r>
              </a:p>
            </p:txBody>
          </p:sp>
        </mc:Fallback>
      </mc:AlternateContent>
    </p:spTree>
    <p:extLst>
      <p:ext uri="{BB962C8B-B14F-4D97-AF65-F5344CB8AC3E}">
        <p14:creationId xmlns:p14="http://schemas.microsoft.com/office/powerpoint/2010/main" val="826064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xmlns="">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3"/>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𝑎𝑑𝑗</m:t>
                          </m:r>
                        </m:sub>
                      </m:sSub>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num>
                        <m:den>
                          <m:r>
                            <a:rPr lang="en-US" sz="5400" b="0" i="1" smtClean="0">
                              <a:solidFill>
                                <a:schemeClr val="bg1"/>
                              </a:solidFill>
                              <a:latin typeface="Cambria Math" panose="02040503050406030204" pitchFamily="18" charset="0"/>
                            </a:rPr>
                            <m:t>𝑅</m:t>
                          </m:r>
                          <m:sSubSup>
                            <m:sSubSupPr>
                              <m:ctrlPr>
                                <a:rPr lang="en-US" sz="5400" b="0" i="1" smtClean="0">
                                  <a:solidFill>
                                    <a:schemeClr val="bg1"/>
                                  </a:solidFill>
                                  <a:latin typeface="Cambria Math" panose="02040503050406030204" pitchFamily="18" charset="0"/>
                                </a:rPr>
                              </m:ctrlPr>
                            </m:sSubSup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CB75579-0C99-364C-B38A-DA09562B2F4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Lin et al (1998)</a:t>
            </a:r>
          </a:p>
        </p:txBody>
      </p:sp>
    </p:spTree>
    <p:extLst>
      <p:ext uri="{BB962C8B-B14F-4D97-AF65-F5344CB8AC3E}">
        <p14:creationId xmlns:p14="http://schemas.microsoft.com/office/powerpoint/2010/main" val="28044657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5296129" cy="18498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1</m:t>
                                  </m:r>
                                </m:sub>
                              </m:sSub>
                              <m:r>
                                <a:rPr lang="en-US" sz="5400" b="0" i="1" smtClean="0">
                                  <a:solidFill>
                                    <a:schemeClr val="bg1"/>
                                  </a:solidFill>
                                  <a:latin typeface="Cambria Math" panose="02040503050406030204" pitchFamily="18" charset="0"/>
                                </a:rPr>
                                <m:t>−</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𝜇</m:t>
                                  </m:r>
                                </m:e>
                                <m:sub>
                                  <m:r>
                                    <a:rPr lang="en-US" sz="5400" b="0" i="1" smtClean="0">
                                      <a:solidFill>
                                        <a:schemeClr val="bg1"/>
                                      </a:solidFill>
                                      <a:latin typeface="Cambria Math" panose="02040503050406030204" pitchFamily="18" charset="0"/>
                                    </a:rPr>
                                    <m:t>0</m:t>
                                  </m:r>
                                </m:sub>
                              </m:sSub>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5296129" cy="1849865"/>
              </a:xfrm>
              <a:prstGeom prst="rect">
                <a:avLst/>
              </a:prstGeom>
              <a:blipFill>
                <a:blip r:embed="rId3"/>
                <a:stretch>
                  <a:fillRect l="-2148" b="-7483"/>
                </a:stretch>
              </a:blipFill>
            </p:spPr>
            <p:txBody>
              <a:bodyPr/>
              <a:lstStyle/>
              <a:p>
                <a:r>
                  <a:rPr lang="en-US">
                    <a:noFill/>
                  </a:rPr>
                  <a:t> </a:t>
                </a:r>
              </a:p>
            </p:txBody>
          </p:sp>
        </mc:Fallback>
      </mc:AlternateContent>
    </p:spTree>
    <p:extLst>
      <p:ext uri="{BB962C8B-B14F-4D97-AF65-F5344CB8AC3E}">
        <p14:creationId xmlns:p14="http://schemas.microsoft.com/office/powerpoint/2010/main" val="22733880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3447935" y="2926627"/>
                <a:ext cx="4480009" cy="18098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𝑎𝑑𝑗</m:t>
                          </m:r>
                        </m:sub>
                      </m:sSub>
                      <m:r>
                        <a:rPr lang="en-US" sz="5400" b="0" i="1" smtClean="0">
                          <a:solidFill>
                            <a:schemeClr val="tx1">
                              <a:lumMod val="75000"/>
                              <a:lumOff val="25000"/>
                            </a:schemeClr>
                          </a:solidFill>
                          <a:latin typeface="Cambria Math" panose="02040503050406030204" pitchFamily="18" charset="0"/>
                        </a:rPr>
                        <m:t>=</m:t>
                      </m:r>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num>
                        <m:den>
                          <m:r>
                            <a:rPr lang="en-US" sz="5400" b="0" i="1" smtClean="0">
                              <a:solidFill>
                                <a:schemeClr val="tx1">
                                  <a:lumMod val="75000"/>
                                  <a:lumOff val="25000"/>
                                </a:schemeClr>
                              </a:solidFill>
                              <a:latin typeface="Cambria Math" panose="02040503050406030204" pitchFamily="18" charset="0"/>
                            </a:rPr>
                            <m:t>𝑅</m:t>
                          </m:r>
                          <m:sSubSup>
                            <m:sSubSupPr>
                              <m:ctrlPr>
                                <a:rPr lang="en-US" sz="5400" b="0" i="1" smtClean="0">
                                  <a:solidFill>
                                    <a:schemeClr val="tx1">
                                      <a:lumMod val="75000"/>
                                      <a:lumOff val="25000"/>
                                    </a:schemeClr>
                                  </a:solidFill>
                                  <a:latin typeface="Cambria Math" panose="02040503050406030204" pitchFamily="18" charset="0"/>
                                </a:rPr>
                              </m:ctrlPr>
                            </m:sSubSup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up>
                              <m:r>
                                <a:rPr lang="en-US" sz="5400" b="0" i="1" smtClean="0">
                                  <a:solidFill>
                                    <a:schemeClr val="bg1"/>
                                  </a:solidFill>
                                  <a:latin typeface="Cambria Math" panose="02040503050406030204" pitchFamily="18" charset="0"/>
                                </a:rPr>
                                <m:t>𝛿</m:t>
                              </m:r>
                            </m:sup>
                          </m:sSubSup>
                        </m:den>
                      </m:f>
                    </m:oMath>
                  </m:oMathPara>
                </a14:m>
                <a:endParaRPr lang="en-US" sz="5400" dirty="0"/>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3447935" y="2926627"/>
                <a:ext cx="4480009" cy="1809854"/>
              </a:xfrm>
              <a:prstGeom prst="rect">
                <a:avLst/>
              </a:prstGeom>
              <a:blipFill>
                <a:blip r:embed="rId3"/>
                <a:stretch>
                  <a:fillRect l="-2542" r="-565" b="-7639"/>
                </a:stretch>
              </a:blipFill>
            </p:spPr>
            <p:txBody>
              <a:bodyPr/>
              <a:lstStyle/>
              <a:p>
                <a:r>
                  <a:rPr lang="en-US">
                    <a:noFill/>
                  </a:rPr>
                  <a:t> </a:t>
                </a:r>
              </a:p>
            </p:txBody>
          </p:sp>
        </mc:Fallback>
      </mc:AlternateContent>
    </p:spTree>
    <p:extLst>
      <p:ext uri="{BB962C8B-B14F-4D97-AF65-F5344CB8AC3E}">
        <p14:creationId xmlns:p14="http://schemas.microsoft.com/office/powerpoint/2010/main" val="7577519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615767" y="2718080"/>
                <a:ext cx="8960465" cy="1760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𝛿</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615767" y="2718080"/>
                <a:ext cx="8960465" cy="1760225"/>
              </a:xfrm>
              <a:prstGeom prst="rect">
                <a:avLst/>
              </a:prstGeom>
              <a:blipFill>
                <a:blip r:embed="rId3"/>
                <a:stretch>
                  <a:fillRect l="-424" t="-1429" b="-16429"/>
                </a:stretch>
              </a:blipFill>
            </p:spPr>
            <p:txBody>
              <a:bodyPr/>
              <a:lstStyle/>
              <a:p>
                <a:r>
                  <a:rPr lang="en-US">
                    <a:noFill/>
                  </a:rPr>
                  <a:t> </a:t>
                </a:r>
              </a:p>
            </p:txBody>
          </p:sp>
        </mc:Fallback>
      </mc:AlternateContent>
    </p:spTree>
    <p:extLst>
      <p:ext uri="{BB962C8B-B14F-4D97-AF65-F5344CB8AC3E}">
        <p14:creationId xmlns:p14="http://schemas.microsoft.com/office/powerpoint/2010/main" val="22292606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7DE9-1036-6D4D-8545-249528F557C7}"/>
              </a:ext>
            </a:extLst>
          </p:cNvPr>
          <p:cNvSpPr>
            <a:spLocks noGrp="1"/>
          </p:cNvSpPr>
          <p:nvPr>
            <p:ph type="title"/>
          </p:nvPr>
        </p:nvSpPr>
        <p:spPr/>
        <p:txBody>
          <a:bodyPr/>
          <a:lstStyle/>
          <a:p>
            <a:r>
              <a:rPr lang="en-US" dirty="0"/>
              <a:t>Continuous unmeasured confounder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55703DB-B1F3-D849-A3B8-D48763E216B5}"/>
                  </a:ext>
                </a:extLst>
              </p:cNvPr>
              <p:cNvSpPr txBox="1"/>
              <p:nvPr/>
            </p:nvSpPr>
            <p:spPr>
              <a:xfrm>
                <a:off x="1119317" y="2814332"/>
                <a:ext cx="9953366" cy="1758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𝑛</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 </m:t>
                          </m:r>
                          <m:r>
                            <a:rPr lang="en-US" sz="5400" b="0" i="1" smtClean="0">
                              <a:solidFill>
                                <a:schemeClr val="bg1"/>
                              </a:solidFill>
                              <a:latin typeface="Cambria Math" panose="02040503050406030204" pitchFamily="18" charset="0"/>
                            </a:rPr>
                            <m:t>𝛿</m:t>
                          </m:r>
                        </m:e>
                      </m:d>
                      <m:r>
                        <a:rPr lang="en-US" sz="5400" b="0" i="1" smtClean="0">
                          <a:solidFill>
                            <a:schemeClr val="bg1"/>
                          </a:solidFill>
                          <a:latin typeface="Cambria Math" panose="02040503050406030204" pitchFamily="18" charset="0"/>
                        </a:rPr>
                        <m:t>=</m:t>
                      </m:r>
                      <m:f>
                        <m:fPr>
                          <m:ctrlPr>
                            <a:rPr lang="en-US" sz="5400" b="0" i="1" smtClean="0">
                              <a:solidFill>
                                <a:schemeClr val="bg1"/>
                              </a:solidFill>
                              <a:latin typeface="Cambria Math" panose="02040503050406030204" pitchFamily="18" charset="0"/>
                            </a:rPr>
                          </m:ctrlPr>
                        </m:fPr>
                        <m:num>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e>
                              </m:d>
                            </m:e>
                          </m:func>
                        </m:num>
                        <m:den>
                          <m:r>
                            <a:rPr lang="en-US" sz="5400" b="0" i="1" smtClean="0">
                              <a:solidFill>
                                <a:schemeClr val="bg1"/>
                              </a:solidFill>
                              <a:latin typeface="Cambria Math" panose="02040503050406030204" pitchFamily="18" charset="0"/>
                            </a:rPr>
                            <m:t>𝛿</m:t>
                          </m:r>
                          <m:func>
                            <m:funcPr>
                              <m:ctrlPr>
                                <a:rPr lang="en-US" sz="5400" b="0" i="1" smtClean="0">
                                  <a:solidFill>
                                    <a:schemeClr val="bg1"/>
                                  </a:solidFill>
                                  <a:latin typeface="Cambria Math" panose="02040503050406030204" pitchFamily="18" charset="0"/>
                                </a:rPr>
                              </m:ctrlPr>
                            </m:funcPr>
                            <m:fName>
                              <m:r>
                                <m:rPr>
                                  <m:sty m:val="p"/>
                                </m:rPr>
                                <a:rPr lang="en-US" sz="5400" b="0" i="0" smtClean="0">
                                  <a:solidFill>
                                    <a:schemeClr val="bg1"/>
                                  </a:solidFill>
                                  <a:latin typeface="Cambria Math" panose="02040503050406030204" pitchFamily="18" charset="0"/>
                                </a:rPr>
                                <m:t>log</m:t>
                              </m:r>
                            </m:fName>
                            <m:e>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e>
                              </m:d>
                            </m:e>
                          </m:func>
                        </m:den>
                      </m:f>
                    </m:oMath>
                  </m:oMathPara>
                </a14:m>
                <a:endParaRPr lang="en-US" sz="5400" dirty="0">
                  <a:solidFill>
                    <a:schemeClr val="bg1"/>
                  </a:solidFill>
                </a:endParaRPr>
              </a:p>
            </p:txBody>
          </p:sp>
        </mc:Choice>
        <mc:Fallback>
          <p:sp>
            <p:nvSpPr>
              <p:cNvPr id="5" name="TextBox 4">
                <a:extLst>
                  <a:ext uri="{FF2B5EF4-FFF2-40B4-BE49-F238E27FC236}">
                    <a16:creationId xmlns:a16="http://schemas.microsoft.com/office/drawing/2014/main" id="{155703DB-B1F3-D849-A3B8-D48763E216B5}"/>
                  </a:ext>
                </a:extLst>
              </p:cNvPr>
              <p:cNvSpPr txBox="1">
                <a:spLocks noRot="1" noChangeAspect="1" noMove="1" noResize="1" noEditPoints="1" noAdjustHandles="1" noChangeArrowheads="1" noChangeShapeType="1" noTextEdit="1"/>
              </p:cNvSpPr>
              <p:nvPr/>
            </p:nvSpPr>
            <p:spPr>
              <a:xfrm>
                <a:off x="1119317" y="2814332"/>
                <a:ext cx="9953366" cy="1758495"/>
              </a:xfrm>
              <a:prstGeom prst="rect">
                <a:avLst/>
              </a:prstGeom>
              <a:blipFill>
                <a:blip r:embed="rId3"/>
                <a:stretch>
                  <a:fillRect l="-382" t="-2158" b="-17266"/>
                </a:stretch>
              </a:blipFill>
            </p:spPr>
            <p:txBody>
              <a:bodyPr/>
              <a:lstStyle/>
              <a:p>
                <a:r>
                  <a:rPr lang="en-US">
                    <a:noFill/>
                  </a:rPr>
                  <a:t> </a:t>
                </a:r>
              </a:p>
            </p:txBody>
          </p:sp>
        </mc:Fallback>
      </mc:AlternateContent>
    </p:spTree>
    <p:extLst>
      <p:ext uri="{BB962C8B-B14F-4D97-AF65-F5344CB8AC3E}">
        <p14:creationId xmlns:p14="http://schemas.microsoft.com/office/powerpoint/2010/main" val="19685130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bg1"/>
                          </a:solidFill>
                          <a:latin typeface="Cambria Math" panose="02040503050406030204" pitchFamily="18" charset="0"/>
                        </a:rPr>
                        <m:t>1=</m:t>
                      </m:r>
                      <m:r>
                        <a:rPr lang="en-US" sz="5400" b="0" i="1" smtClean="0">
                          <a:solidFill>
                            <a:schemeClr val="bg1"/>
                          </a:solidFill>
                          <a:latin typeface="Cambria Math" panose="02040503050406030204" pitchFamily="18" charset="0"/>
                        </a:rPr>
                        <m:t>𝐿</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𝐵</m:t>
                          </m:r>
                        </m:e>
                        <m:sub>
                          <m:r>
                            <a:rPr lang="en-US" sz="5400" b="0" i="1" smtClean="0">
                              <a:solidFill>
                                <a:schemeClr val="bg1"/>
                              </a:solidFill>
                              <a:latin typeface="Cambria Math" panose="02040503050406030204" pitchFamily="18" charset="0"/>
                            </a:rPr>
                            <m:t>𝑜𝑏𝑠</m:t>
                          </m:r>
                        </m:sub>
                      </m:sSub>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r>
                            <a:rPr lang="en-US" sz="5400" b="0" i="1" smtClean="0">
                              <a:solidFill>
                                <a:schemeClr val="bg1"/>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bg1"/>
                              </a:solidFill>
                              <a:latin typeface="Cambria Math" panose="02040503050406030204" pitchFamily="18" charset="0"/>
                            </a:rPr>
                            <m:t>+</m:t>
                          </m:r>
                          <m:d>
                            <m:dPr>
                              <m:ctrlPr>
                                <a:rPr lang="en-US" sz="5400" b="0" i="1" smtClean="0">
                                  <a:solidFill>
                                    <a:schemeClr val="bg1"/>
                                  </a:solidFill>
                                  <a:latin typeface="Cambria Math" panose="02040503050406030204" pitchFamily="18" charset="0"/>
                                </a:rPr>
                              </m:ctrlPr>
                            </m:dPr>
                            <m:e>
                              <m:r>
                                <a:rPr lang="en-US" sz="5400" b="0" i="1" smtClean="0">
                                  <a:solidFill>
                                    <a:schemeClr val="bg1"/>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2B8DFEA-5D05-DF4B-B9E3-00190C541D67}"/>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(2016)</a:t>
            </a:r>
          </a:p>
        </p:txBody>
      </p:sp>
    </p:spTree>
    <p:extLst>
      <p:ext uri="{BB962C8B-B14F-4D97-AF65-F5344CB8AC3E}">
        <p14:creationId xmlns:p14="http://schemas.microsoft.com/office/powerpoint/2010/main" val="27646010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158843"/>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1</m:t>
                              </m:r>
                            </m:sub>
                          </m:sSub>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158843"/>
              </a:xfrm>
              <a:prstGeom prst="rect">
                <a:avLst/>
              </a:prstGeom>
              <a:blipFill>
                <a:blip r:embed="rId4"/>
                <a:stretch>
                  <a:fillRect l="-2463" b="-11224"/>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84028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DA0B-2B34-8847-B98B-98DD2E99CE9A}"/>
              </a:ext>
            </a:extLst>
          </p:cNvPr>
          <p:cNvSpPr>
            <a:spLocks noGrp="1"/>
          </p:cNvSpPr>
          <p:nvPr>
            <p:ph type="title"/>
          </p:nvPr>
        </p:nvSpPr>
        <p:spPr/>
        <p:txBody>
          <a:bodyPr/>
          <a:lstStyle/>
          <a:p>
            <a:r>
              <a:rPr lang="en-US" dirty="0"/>
              <a:t>“Assumption free”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792B25-8ACF-EC42-A5C1-E7A2D8EF373B}"/>
                  </a:ext>
                </a:extLst>
              </p:cNvPr>
              <p:cNvSpPr txBox="1"/>
              <p:nvPr/>
            </p:nvSpPr>
            <p:spPr>
              <a:xfrm>
                <a:off x="223059" y="2782248"/>
                <a:ext cx="11822082" cy="17541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5400" b="0" i="1" smtClean="0">
                          <a:solidFill>
                            <a:schemeClr val="tx1">
                              <a:lumMod val="75000"/>
                              <a:lumOff val="25000"/>
                            </a:schemeClr>
                          </a:solidFill>
                          <a:latin typeface="Cambria Math" panose="02040503050406030204" pitchFamily="18" charset="0"/>
                        </a:rPr>
                        <m:t>1=</m:t>
                      </m:r>
                      <m:r>
                        <a:rPr lang="en-US" sz="5400" b="0" i="1" smtClean="0">
                          <a:solidFill>
                            <a:schemeClr val="tx1">
                              <a:lumMod val="75000"/>
                              <a:lumOff val="25000"/>
                            </a:schemeClr>
                          </a:solidFill>
                          <a:latin typeface="Cambria Math" panose="02040503050406030204" pitchFamily="18" charset="0"/>
                        </a:rPr>
                        <m:t>𝐿</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𝐵</m:t>
                          </m:r>
                        </m:e>
                        <m:sub>
                          <m:r>
                            <a:rPr lang="en-US" sz="5400" b="0" i="1" smtClean="0">
                              <a:solidFill>
                                <a:schemeClr val="tx1">
                                  <a:lumMod val="75000"/>
                                  <a:lumOff val="25000"/>
                                </a:schemeClr>
                              </a:solidFill>
                              <a:latin typeface="Cambria Math" panose="02040503050406030204" pitchFamily="18" charset="0"/>
                            </a:rPr>
                            <m:t>𝑜𝑏𝑠</m:t>
                          </m:r>
                        </m:sub>
                      </m:sSub>
                      <m:f>
                        <m:fPr>
                          <m:ctrlPr>
                            <a:rPr lang="en-US" sz="5400" b="0" i="1" smtClean="0">
                              <a:solidFill>
                                <a:schemeClr val="tx1">
                                  <a:lumMod val="75000"/>
                                  <a:lumOff val="25000"/>
                                </a:schemeClr>
                              </a:solidFill>
                              <a:latin typeface="Cambria Math" panose="02040503050406030204" pitchFamily="18" charset="0"/>
                            </a:rPr>
                          </m:ctrlPr>
                        </m:fPr>
                        <m:num>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r>
                            <a:rPr lang="en-US" sz="5400" b="0" i="1" smtClean="0">
                              <a:solidFill>
                                <a:schemeClr val="tx1">
                                  <a:lumMod val="75000"/>
                                  <a:lumOff val="25000"/>
                                </a:schemeClr>
                              </a:solidFill>
                              <a:latin typeface="Cambria Math" panose="02040503050406030204" pitchFamily="18" charset="0"/>
                            </a:rPr>
                            <m:t>/</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r>
                            <a:rPr lang="en-US" sz="5400" b="0" i="1" smtClean="0">
                              <a:solidFill>
                                <a:schemeClr val="tx1">
                                  <a:lumMod val="75000"/>
                                  <a:lumOff val="25000"/>
                                </a:schemeClr>
                              </a:solidFill>
                              <a:latin typeface="Cambria Math" panose="02040503050406030204" pitchFamily="18" charset="0"/>
                            </a:rPr>
                            <m:t>+</m:t>
                          </m:r>
                          <m:d>
                            <m:dPr>
                              <m:ctrlPr>
                                <a:rPr lang="en-US" sz="5400" b="0" i="1" smtClean="0">
                                  <a:solidFill>
                                    <a:schemeClr val="tx1">
                                      <a:lumMod val="75000"/>
                                      <a:lumOff val="25000"/>
                                    </a:schemeClr>
                                  </a:solidFill>
                                  <a:latin typeface="Cambria Math" panose="02040503050406030204" pitchFamily="18" charset="0"/>
                                </a:rPr>
                              </m:ctrlPr>
                            </m:dPr>
                            <m:e>
                              <m:r>
                                <a:rPr lang="en-US" sz="5400" b="0" i="1" smtClean="0">
                                  <a:solidFill>
                                    <a:schemeClr val="tx1">
                                      <a:lumMod val="75000"/>
                                      <a:lumOff val="25000"/>
                                    </a:schemeClr>
                                  </a:solidFill>
                                  <a:latin typeface="Cambria Math" panose="02040503050406030204" pitchFamily="18" charset="0"/>
                                </a:rPr>
                                <m:t>1−1/</m:t>
                              </m:r>
                              <m:r>
                                <a:rPr lang="en-US" sz="5400" b="0" i="1" smtClean="0">
                                  <a:solidFill>
                                    <a:schemeClr val="bg1"/>
                                  </a:solidFill>
                                  <a:latin typeface="Cambria Math" panose="02040503050406030204" pitchFamily="18" charset="0"/>
                                </a:rPr>
                                <m:t>𝑅</m:t>
                              </m:r>
                              <m:sSub>
                                <m:sSubPr>
                                  <m:ctrlPr>
                                    <a:rPr lang="en-US" sz="5400" b="0" i="1" smtClean="0">
                                      <a:solidFill>
                                        <a:schemeClr val="bg1"/>
                                      </a:solidFill>
                                      <a:latin typeface="Cambria Math" panose="02040503050406030204" pitchFamily="18" charset="0"/>
                                    </a:rPr>
                                  </m:ctrlPr>
                                </m:sSubPr>
                                <m:e>
                                  <m:r>
                                    <a:rPr lang="en-US" sz="5400" b="0" i="1" smtClean="0">
                                      <a:solidFill>
                                        <a:schemeClr val="bg1"/>
                                      </a:solidFill>
                                      <a:latin typeface="Cambria Math" panose="02040503050406030204" pitchFamily="18" charset="0"/>
                                    </a:rPr>
                                    <m:t>𝑅</m:t>
                                  </m:r>
                                </m:e>
                                <m:sub>
                                  <m:r>
                                    <a:rPr lang="en-US" sz="5400" b="0" i="1" smtClean="0">
                                      <a:solidFill>
                                        <a:schemeClr val="bg1"/>
                                      </a:solidFill>
                                      <a:latin typeface="Cambria Math" panose="02040503050406030204" pitchFamily="18" charset="0"/>
                                    </a:rPr>
                                    <m:t>𝐸𝑈</m:t>
                                  </m:r>
                                </m:sub>
                              </m:sSub>
                            </m:e>
                          </m:d>
                        </m:num>
                        <m:den>
                          <m:r>
                            <a:rPr lang="en-US" sz="5400" b="0" i="1" smtClean="0">
                              <a:solidFill>
                                <a:schemeClr val="tx1">
                                  <a:lumMod val="75000"/>
                                  <a:lumOff val="25000"/>
                                </a:schemeClr>
                              </a:solidFill>
                              <a:latin typeface="Cambria Math" panose="02040503050406030204" pitchFamily="18" charset="0"/>
                            </a:rPr>
                            <m:t>𝑅</m:t>
                          </m:r>
                          <m:sSub>
                            <m:sSubPr>
                              <m:ctrlPr>
                                <a:rPr lang="en-US" sz="5400" b="0" i="1" smtClean="0">
                                  <a:solidFill>
                                    <a:schemeClr val="tx1">
                                      <a:lumMod val="75000"/>
                                      <a:lumOff val="25000"/>
                                    </a:schemeClr>
                                  </a:solidFill>
                                  <a:latin typeface="Cambria Math" panose="02040503050406030204" pitchFamily="18" charset="0"/>
                                </a:rPr>
                              </m:ctrlPr>
                            </m:sSubPr>
                            <m:e>
                              <m:r>
                                <a:rPr lang="en-US" sz="5400" b="0" i="1" smtClean="0">
                                  <a:solidFill>
                                    <a:schemeClr val="tx1">
                                      <a:lumMod val="75000"/>
                                      <a:lumOff val="25000"/>
                                    </a:schemeClr>
                                  </a:solidFill>
                                  <a:latin typeface="Cambria Math" panose="02040503050406030204" pitchFamily="18" charset="0"/>
                                </a:rPr>
                                <m:t>𝑅</m:t>
                              </m:r>
                            </m:e>
                            <m:sub>
                              <m:r>
                                <a:rPr lang="en-US" sz="5400" b="0" i="1" smtClean="0">
                                  <a:solidFill>
                                    <a:schemeClr val="tx1">
                                      <a:lumMod val="75000"/>
                                      <a:lumOff val="25000"/>
                                    </a:schemeClr>
                                  </a:solidFill>
                                  <a:latin typeface="Cambria Math" panose="02040503050406030204" pitchFamily="18" charset="0"/>
                                </a:rPr>
                                <m:t>𝑈𝐷</m:t>
                              </m:r>
                            </m:sub>
                          </m:sSub>
                        </m:den>
                      </m:f>
                    </m:oMath>
                  </m:oMathPara>
                </a14:m>
                <a:endParaRPr lang="en-US" sz="5400" dirty="0">
                  <a:solidFill>
                    <a:schemeClr val="bg1"/>
                  </a:solidFill>
                </a:endParaRPr>
              </a:p>
            </p:txBody>
          </p:sp>
        </mc:Choice>
        <mc:Fallback>
          <p:sp>
            <p:nvSpPr>
              <p:cNvPr id="4" name="TextBox 3">
                <a:extLst>
                  <a:ext uri="{FF2B5EF4-FFF2-40B4-BE49-F238E27FC236}">
                    <a16:creationId xmlns:a16="http://schemas.microsoft.com/office/drawing/2014/main" id="{54792B25-8ACF-EC42-A5C1-E7A2D8EF373B}"/>
                  </a:ext>
                </a:extLst>
              </p:cNvPr>
              <p:cNvSpPr txBox="1">
                <a:spLocks noRot="1" noChangeAspect="1" noMove="1" noResize="1" noEditPoints="1" noAdjustHandles="1" noChangeArrowheads="1" noChangeShapeType="1" noTextEdit="1"/>
              </p:cNvSpPr>
              <p:nvPr/>
            </p:nvSpPr>
            <p:spPr>
              <a:xfrm>
                <a:off x="223059" y="2782248"/>
                <a:ext cx="11822082" cy="1754135"/>
              </a:xfrm>
              <a:prstGeom prst="rect">
                <a:avLst/>
              </a:prstGeom>
              <a:blipFill>
                <a:blip r:embed="rId3"/>
                <a:stretch>
                  <a:fillRect l="-752" t="-1439" b="-7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ACCB7C9-B621-E840-912A-335D4C6CFB38}"/>
                  </a:ext>
                </a:extLst>
              </p:cNvPr>
              <p:cNvSpPr txBox="1"/>
              <p:nvPr/>
            </p:nvSpPr>
            <p:spPr>
              <a:xfrm>
                <a:off x="8205539" y="4879093"/>
                <a:ext cx="2491003" cy="1261051"/>
              </a:xfrm>
              <a:prstGeom prst="rect">
                <a:avLst/>
              </a:prstGeom>
              <a:noFill/>
              <a:ln w="762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solidFill>
                            <a:schemeClr val="accent1"/>
                          </a:solidFill>
                          <a:latin typeface="Cambria Math" panose="02040503050406030204" pitchFamily="18" charset="0"/>
                        </a:rPr>
                        <m:t>𝑅</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𝑅</m:t>
                          </m:r>
                        </m:e>
                        <m:sub>
                          <m:r>
                            <a:rPr lang="en-US" sz="4000" b="0" i="1" smtClean="0">
                              <a:solidFill>
                                <a:schemeClr val="accent1"/>
                              </a:solidFill>
                              <a:latin typeface="Cambria Math" panose="02040503050406030204" pitchFamily="18" charset="0"/>
                            </a:rPr>
                            <m:t>𝐸𝑈</m:t>
                          </m:r>
                        </m:sub>
                      </m:sSub>
                      <m:r>
                        <a:rPr lang="en-US" sz="4000" b="0" i="1" smtClean="0">
                          <a:solidFill>
                            <a:schemeClr val="accent1"/>
                          </a:solidFill>
                          <a:latin typeface="Cambria Math" panose="02040503050406030204" pitchFamily="18" charset="0"/>
                        </a:rPr>
                        <m:t>=</m:t>
                      </m:r>
                      <m:f>
                        <m:fPr>
                          <m:ctrlPr>
                            <a:rPr lang="en-US" sz="4000" b="0" i="1" smtClean="0">
                              <a:solidFill>
                                <a:schemeClr val="accent1"/>
                              </a:solidFill>
                              <a:latin typeface="Cambria Math" panose="02040503050406030204" pitchFamily="18" charset="0"/>
                            </a:rPr>
                          </m:ctrlPr>
                        </m:fPr>
                        <m:num>
                          <m:r>
                            <a:rPr lang="en-US" sz="4000" b="0" i="1" smtClean="0">
                              <a:solidFill>
                                <a:schemeClr val="accent1"/>
                              </a:solidFill>
                              <a:latin typeface="Cambria Math" panose="02040503050406030204" pitchFamily="18" charset="0"/>
                            </a:rPr>
                            <m:t>1</m:t>
                          </m:r>
                        </m:num>
                        <m:den>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𝑝</m:t>
                              </m:r>
                            </m:e>
                            <m:sub>
                              <m:r>
                                <a:rPr lang="en-US" sz="4000" b="0" i="1" smtClean="0">
                                  <a:solidFill>
                                    <a:schemeClr val="accent1"/>
                                  </a:solidFill>
                                  <a:latin typeface="Cambria Math" panose="02040503050406030204" pitchFamily="18" charset="0"/>
                                </a:rPr>
                                <m:t>0</m:t>
                              </m:r>
                            </m:sub>
                          </m:sSub>
                        </m:den>
                      </m:f>
                    </m:oMath>
                  </m:oMathPara>
                </a14:m>
                <a:endParaRPr lang="en-US" sz="4000" dirty="0">
                  <a:solidFill>
                    <a:schemeClr val="accent1"/>
                  </a:solidFill>
                </a:endParaRPr>
              </a:p>
            </p:txBody>
          </p:sp>
        </mc:Choice>
        <mc:Fallback>
          <p:sp>
            <p:nvSpPr>
              <p:cNvPr id="3" name="TextBox 2">
                <a:extLst>
                  <a:ext uri="{FF2B5EF4-FFF2-40B4-BE49-F238E27FC236}">
                    <a16:creationId xmlns:a16="http://schemas.microsoft.com/office/drawing/2014/main" id="{EACCB7C9-B621-E840-912A-335D4C6CFB38}"/>
                  </a:ext>
                </a:extLst>
              </p:cNvPr>
              <p:cNvSpPr txBox="1">
                <a:spLocks noRot="1" noChangeAspect="1" noMove="1" noResize="1" noEditPoints="1" noAdjustHandles="1" noChangeArrowheads="1" noChangeShapeType="1" noTextEdit="1"/>
              </p:cNvSpPr>
              <p:nvPr/>
            </p:nvSpPr>
            <p:spPr>
              <a:xfrm>
                <a:off x="8205539" y="4879093"/>
                <a:ext cx="2491003" cy="1261051"/>
              </a:xfrm>
              <a:prstGeom prst="rect">
                <a:avLst/>
              </a:prstGeom>
              <a:blipFill>
                <a:blip r:embed="rId4"/>
                <a:stretch>
                  <a:fillRect l="-2463" b="-10377"/>
                </a:stretch>
              </a:blipFill>
              <a:ln w="762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0660824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3D59-A448-B245-AEA4-080BBED276BE}"/>
              </a:ext>
            </a:extLst>
          </p:cNvPr>
          <p:cNvSpPr>
            <a:spLocks noGrp="1"/>
          </p:cNvSpPr>
          <p:nvPr>
            <p:ph type="title"/>
          </p:nvPr>
        </p:nvSpPr>
        <p:spPr/>
        <p:txBody>
          <a:bodyPr/>
          <a:lstStyle/>
          <a:p>
            <a:r>
              <a:rPr lang="en-US" dirty="0"/>
              <a:t>Transparent</a:t>
            </a:r>
          </a:p>
        </p:txBody>
      </p:sp>
    </p:spTree>
    <p:extLst>
      <p:ext uri="{BB962C8B-B14F-4D97-AF65-F5344CB8AC3E}">
        <p14:creationId xmlns:p14="http://schemas.microsoft.com/office/powerpoint/2010/main" val="41992736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EC96-E80A-B142-A743-280CF4095EB2}"/>
              </a:ext>
            </a:extLst>
          </p:cNvPr>
          <p:cNvSpPr>
            <a:spLocks noGrp="1"/>
          </p:cNvSpPr>
          <p:nvPr>
            <p:ph type="title"/>
          </p:nvPr>
        </p:nvSpPr>
        <p:spPr/>
        <p:txBody>
          <a:bodyPr/>
          <a:lstStyle/>
          <a:p>
            <a:r>
              <a:rPr lang="en-US" dirty="0"/>
              <a:t>Demonstrate balance</a:t>
            </a:r>
          </a:p>
        </p:txBody>
      </p:sp>
      <p:sp>
        <p:nvSpPr>
          <p:cNvPr id="3" name="Content Placeholder 2">
            <a:extLst>
              <a:ext uri="{FF2B5EF4-FFF2-40B4-BE49-F238E27FC236}">
                <a16:creationId xmlns:a16="http://schemas.microsoft.com/office/drawing/2014/main" id="{91BBFC71-966F-8B4F-896A-BDF62108CE84}"/>
              </a:ext>
            </a:extLst>
          </p:cNvPr>
          <p:cNvSpPr>
            <a:spLocks noGrp="1"/>
          </p:cNvSpPr>
          <p:nvPr>
            <p:ph idx="1"/>
          </p:nvPr>
        </p:nvSpPr>
        <p:spPr/>
        <p:txBody>
          <a:bodyPr/>
          <a:lstStyle/>
          <a:p>
            <a:r>
              <a:rPr lang="en-US" dirty="0"/>
              <a:t>Table 1</a:t>
            </a:r>
          </a:p>
          <a:p>
            <a:r>
              <a:rPr lang="en-US" dirty="0"/>
              <a:t>Standardized mean differences / Love plots</a:t>
            </a:r>
          </a:p>
          <a:p>
            <a:r>
              <a:rPr lang="en-US" dirty="0"/>
              <a:t>Side-by-side boxplots / ECDFs</a:t>
            </a:r>
          </a:p>
          <a:p>
            <a:r>
              <a:rPr lang="en-US" dirty="0"/>
              <a:t>Observed bias plots</a:t>
            </a:r>
          </a:p>
        </p:txBody>
      </p:sp>
    </p:spTree>
    <p:extLst>
      <p:ext uri="{BB962C8B-B14F-4D97-AF65-F5344CB8AC3E}">
        <p14:creationId xmlns:p14="http://schemas.microsoft.com/office/powerpoint/2010/main" val="1772504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40123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5541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575886-94E7-BE4D-9962-296A4AE629ED}"/>
              </a:ext>
            </a:extLst>
          </p:cNvPr>
          <p:cNvPicPr>
            <a:picLocks noChangeAspect="1"/>
          </p:cNvPicPr>
          <p:nvPr/>
        </p:nvPicPr>
        <p:blipFill>
          <a:blip r:embed="rId3"/>
          <a:stretch>
            <a:fillRect/>
          </a:stretch>
        </p:blipFill>
        <p:spPr>
          <a:xfrm>
            <a:off x="1866900" y="140368"/>
            <a:ext cx="8534400" cy="6096000"/>
          </a:xfrm>
          <a:prstGeom prst="rect">
            <a:avLst/>
          </a:prstGeom>
        </p:spPr>
      </p:pic>
    </p:spTree>
    <p:extLst>
      <p:ext uri="{BB962C8B-B14F-4D97-AF65-F5344CB8AC3E}">
        <p14:creationId xmlns:p14="http://schemas.microsoft.com/office/powerpoint/2010/main" val="19759528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FA177-392F-FE4C-953D-C0BF83A84A86}"/>
              </a:ext>
            </a:extLst>
          </p:cNvPr>
          <p:cNvPicPr>
            <a:picLocks noChangeAspect="1"/>
          </p:cNvPicPr>
          <p:nvPr/>
        </p:nvPicPr>
        <p:blipFill>
          <a:blip r:embed="rId3"/>
          <a:stretch>
            <a:fillRect/>
          </a:stretch>
        </p:blipFill>
        <p:spPr>
          <a:xfrm>
            <a:off x="1716506" y="172453"/>
            <a:ext cx="8534400" cy="6096000"/>
          </a:xfrm>
          <a:prstGeom prst="rect">
            <a:avLst/>
          </a:prstGeom>
        </p:spPr>
      </p:pic>
    </p:spTree>
    <p:extLst>
      <p:ext uri="{BB962C8B-B14F-4D97-AF65-F5344CB8AC3E}">
        <p14:creationId xmlns:p14="http://schemas.microsoft.com/office/powerpoint/2010/main" val="3214923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803F-EDBF-A543-82D3-58CBD2CD40D1}"/>
              </a:ext>
            </a:extLst>
          </p:cNvPr>
          <p:cNvSpPr>
            <a:spLocks noGrp="1"/>
          </p:cNvSpPr>
          <p:nvPr>
            <p:ph type="title"/>
          </p:nvPr>
        </p:nvSpPr>
        <p:spPr/>
        <p:txBody>
          <a:bodyPr/>
          <a:lstStyle/>
          <a:p>
            <a:r>
              <a:rPr lang="en-US" dirty="0"/>
              <a:t>Contextualize</a:t>
            </a:r>
          </a:p>
        </p:txBody>
      </p:sp>
    </p:spTree>
    <p:extLst>
      <p:ext uri="{BB962C8B-B14F-4D97-AF65-F5344CB8AC3E}">
        <p14:creationId xmlns:p14="http://schemas.microsoft.com/office/powerpoint/2010/main" val="34506179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2"/>
          <a:stretch>
            <a:fillRect/>
          </a:stretch>
        </p:blipFill>
        <p:spPr>
          <a:xfrm>
            <a:off x="6435043" y="2791325"/>
            <a:ext cx="4918756" cy="33856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r>
              <a:rPr lang="en-US" dirty="0" err="1">
                <a:latin typeface="Monaco" pitchFamily="2" charset="77"/>
              </a:rPr>
              <a:t>tipr</a:t>
            </a:r>
            <a:endParaRPr lang="en-US" dirty="0">
              <a:latin typeface="Monaco" pitchFamily="2" charset="77"/>
            </a:endParaRPr>
          </a:p>
          <a:p>
            <a:r>
              <a:rPr lang="en-US" dirty="0" err="1">
                <a:latin typeface="Monaco" pitchFamily="2" charset="77"/>
              </a:rPr>
              <a:t>tip_with_binary</a:t>
            </a:r>
            <a:r>
              <a:rPr lang="en-US" dirty="0">
                <a:latin typeface="Monaco" pitchFamily="2" charset="77"/>
              </a:rPr>
              <a:t>()</a:t>
            </a:r>
          </a:p>
          <a:p>
            <a:r>
              <a:rPr lang="en-US" dirty="0" err="1">
                <a:latin typeface="Monaco" pitchFamily="2" charset="77"/>
              </a:rPr>
              <a:t>tip_with_continuous</a:t>
            </a:r>
            <a:r>
              <a:rPr lang="en-US" dirty="0">
                <a:latin typeface="Monaco" pitchFamily="2" charset="77"/>
              </a:rPr>
              <a:t>()</a:t>
            </a: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133A-6C2B-E449-AD69-73C69528E956}"/>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B4A1E0E-6561-CF46-A82C-5F2D74DA401E}"/>
              </a:ext>
            </a:extLst>
          </p:cNvPr>
          <p:cNvSpPr>
            <a:spLocks noGrp="1"/>
          </p:cNvSpPr>
          <p:nvPr>
            <p:ph idx="1"/>
          </p:nvPr>
        </p:nvSpPr>
        <p:spPr/>
        <p:txBody>
          <a:bodyPr>
            <a:normAutofit fontScale="85000" lnSpcReduction="20000"/>
          </a:bodyPr>
          <a:lstStyle/>
          <a:p>
            <a:r>
              <a:rPr lang="en-US" dirty="0"/>
              <a:t>You observe a </a:t>
            </a:r>
            <a:r>
              <a:rPr lang="en-US" b="1" dirty="0">
                <a:solidFill>
                  <a:schemeClr val="accent1"/>
                </a:solidFill>
              </a:rPr>
              <a:t>particularly imbalanced </a:t>
            </a:r>
            <a:r>
              <a:rPr lang="en-US" dirty="0"/>
              <a:t>covariate - how predictive of the outcome would it need to be in order to tip your analysis?</a:t>
            </a:r>
          </a:p>
          <a:p>
            <a:r>
              <a:rPr lang="en-US" dirty="0">
                <a:solidFill>
                  <a:schemeClr val="tx1">
                    <a:lumMod val="75000"/>
                    <a:lumOff val="25000"/>
                  </a:schemeClr>
                </a:solidFill>
              </a:rPr>
              <a:t>You observe a covariate strongly associated with the outcome - how imbalanced between exposures would it need to be in order to tip your analysis?</a:t>
            </a:r>
          </a:p>
          <a:p>
            <a:r>
              <a:rPr lang="en-US" dirty="0">
                <a:solidFill>
                  <a:schemeClr val="tx1">
                    <a:lumMod val="75000"/>
                    <a:lumOff val="25000"/>
                  </a:schemeClr>
                </a:solidFill>
              </a:rPr>
              <a:t>You observe many covariates that are all slightly associated with the outcome - how many independent covariates of this magnitude would be needed to tip your analysis?</a:t>
            </a:r>
          </a:p>
          <a:p>
            <a:r>
              <a:rPr lang="en-US" dirty="0">
                <a:solidFill>
                  <a:schemeClr val="tx1">
                    <a:lumMod val="75000"/>
                    <a:lumOff val="25000"/>
                  </a:schemeClr>
                </a:solidFill>
              </a:rPr>
              <a:t>You calculate the E-value for your study and would like to ground this in your observed covariates.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311065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133A-6C2B-E449-AD69-73C69528E956}"/>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B4A1E0E-6561-CF46-A82C-5F2D74DA401E}"/>
              </a:ext>
            </a:extLst>
          </p:cNvPr>
          <p:cNvSpPr>
            <a:spLocks noGrp="1"/>
          </p:cNvSpPr>
          <p:nvPr>
            <p:ph idx="1"/>
          </p:nvPr>
        </p:nvSpPr>
        <p:spPr/>
        <p:txBody>
          <a:bodyPr>
            <a:normAutofit fontScale="85000" lnSpcReduction="20000"/>
          </a:bodyPr>
          <a:lstStyle/>
          <a:p>
            <a:r>
              <a:rPr lang="en-US" dirty="0">
                <a:solidFill>
                  <a:schemeClr val="tx1">
                    <a:lumMod val="75000"/>
                    <a:lumOff val="25000"/>
                  </a:schemeClr>
                </a:solidFill>
              </a:rPr>
              <a:t>You observe a particularly imbalanced covariate - how predictive of the outcome would it need to be in order to tip your analysis?</a:t>
            </a:r>
          </a:p>
          <a:p>
            <a:r>
              <a:rPr lang="en-US" dirty="0"/>
              <a:t>You observe a </a:t>
            </a:r>
            <a:r>
              <a:rPr lang="en-US" dirty="0">
                <a:solidFill>
                  <a:schemeClr val="accent1"/>
                </a:solidFill>
              </a:rPr>
              <a:t>covariate strongly associated </a:t>
            </a:r>
            <a:r>
              <a:rPr lang="en-US" dirty="0"/>
              <a:t>with the outcome - how imbalanced between exposures would it need to be in order to tip your analysis?</a:t>
            </a:r>
          </a:p>
          <a:p>
            <a:r>
              <a:rPr lang="en-US" dirty="0">
                <a:solidFill>
                  <a:schemeClr val="tx1">
                    <a:lumMod val="75000"/>
                    <a:lumOff val="25000"/>
                  </a:schemeClr>
                </a:solidFill>
              </a:rPr>
              <a:t>You observe many covariates that are all slightly associated with the outcome - how many independent covariates of this magnitude would be needed to tip your analysis?</a:t>
            </a:r>
          </a:p>
          <a:p>
            <a:r>
              <a:rPr lang="en-US" dirty="0">
                <a:solidFill>
                  <a:schemeClr val="tx1">
                    <a:lumMod val="75000"/>
                    <a:lumOff val="25000"/>
                  </a:schemeClr>
                </a:solidFill>
              </a:rPr>
              <a:t>You calculate the E-value for your study and would like to ground this in your observed covariates.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65452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B8B3F7-9161-7446-A2DE-B694407229EC}"/>
                  </a:ext>
                </a:extLst>
              </p:cNvPr>
              <p:cNvSpPr txBox="1"/>
              <p:nvPr/>
            </p:nvSpPr>
            <p:spPr>
              <a:xfrm>
                <a:off x="3846454" y="4377925"/>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846454" y="4377925"/>
                <a:ext cx="5784468" cy="1154162"/>
              </a:xfrm>
              <a:prstGeom prst="rect">
                <a:avLst/>
              </a:prstGeom>
              <a:blipFill>
                <a:blip r:embed="rId4"/>
                <a:stretch>
                  <a:fillRect l="-1535" r="-5263"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133A-6C2B-E449-AD69-73C69528E956}"/>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B4A1E0E-6561-CF46-A82C-5F2D74DA401E}"/>
              </a:ext>
            </a:extLst>
          </p:cNvPr>
          <p:cNvSpPr>
            <a:spLocks noGrp="1"/>
          </p:cNvSpPr>
          <p:nvPr>
            <p:ph idx="1"/>
          </p:nvPr>
        </p:nvSpPr>
        <p:spPr/>
        <p:txBody>
          <a:bodyPr>
            <a:normAutofit fontScale="85000" lnSpcReduction="20000"/>
          </a:bodyPr>
          <a:lstStyle/>
          <a:p>
            <a:r>
              <a:rPr lang="en-US" dirty="0">
                <a:solidFill>
                  <a:schemeClr val="tx1">
                    <a:lumMod val="75000"/>
                    <a:lumOff val="25000"/>
                  </a:schemeClr>
                </a:solidFill>
              </a:rPr>
              <a:t>You observe a particularly imbalanced covariate - how predictive of the outcome would it need to be in order to tip your analysis?</a:t>
            </a:r>
          </a:p>
          <a:p>
            <a:r>
              <a:rPr lang="en-US" dirty="0">
                <a:solidFill>
                  <a:schemeClr val="tx1">
                    <a:lumMod val="75000"/>
                    <a:lumOff val="25000"/>
                  </a:schemeClr>
                </a:solidFill>
              </a:rPr>
              <a:t>You observe a covariate strongly associated with the outcome - how imbalanced between exposures would it need to be in order to tip your analysis?</a:t>
            </a:r>
          </a:p>
          <a:p>
            <a:r>
              <a:rPr lang="en-US" dirty="0"/>
              <a:t>You observe </a:t>
            </a:r>
            <a:r>
              <a:rPr lang="en-US" b="1" dirty="0">
                <a:solidFill>
                  <a:schemeClr val="accent1"/>
                </a:solidFill>
              </a:rPr>
              <a:t>many covariates that are all slightly associated </a:t>
            </a:r>
            <a:r>
              <a:rPr lang="en-US" dirty="0"/>
              <a:t>with the outcome - how many independent covariates of this magnitude would be needed to tip your analysis?</a:t>
            </a:r>
          </a:p>
          <a:p>
            <a:r>
              <a:rPr lang="en-US" dirty="0">
                <a:solidFill>
                  <a:schemeClr val="tx1">
                    <a:lumMod val="75000"/>
                    <a:lumOff val="25000"/>
                  </a:schemeClr>
                </a:solidFill>
              </a:rPr>
              <a:t>You calculate the E-value for your study and would like to ground this in your observed covariates.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491691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133A-6C2B-E449-AD69-73C69528E956}"/>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B4A1E0E-6561-CF46-A82C-5F2D74DA401E}"/>
              </a:ext>
            </a:extLst>
          </p:cNvPr>
          <p:cNvSpPr>
            <a:spLocks noGrp="1"/>
          </p:cNvSpPr>
          <p:nvPr>
            <p:ph idx="1"/>
          </p:nvPr>
        </p:nvSpPr>
        <p:spPr/>
        <p:txBody>
          <a:bodyPr>
            <a:normAutofit fontScale="85000" lnSpcReduction="20000"/>
          </a:bodyPr>
          <a:lstStyle/>
          <a:p>
            <a:r>
              <a:rPr lang="en-US" dirty="0">
                <a:solidFill>
                  <a:schemeClr val="tx1">
                    <a:lumMod val="75000"/>
                    <a:lumOff val="25000"/>
                  </a:schemeClr>
                </a:solidFill>
              </a:rPr>
              <a:t>You observe a particularly imbalanced covariate - how predictive of the outcome would it need to be in order to tip your analysis?</a:t>
            </a:r>
          </a:p>
          <a:p>
            <a:r>
              <a:rPr lang="en-US" dirty="0">
                <a:solidFill>
                  <a:schemeClr val="tx1">
                    <a:lumMod val="75000"/>
                    <a:lumOff val="25000"/>
                  </a:schemeClr>
                </a:solidFill>
              </a:rPr>
              <a:t>You observe a covariate strongly associated with the outcome - how imbalanced between exposures would it need to be in order to tip your analysis?</a:t>
            </a:r>
          </a:p>
          <a:p>
            <a:r>
              <a:rPr lang="en-US" dirty="0">
                <a:solidFill>
                  <a:schemeClr val="tx1">
                    <a:lumMod val="75000"/>
                    <a:lumOff val="25000"/>
                  </a:schemeClr>
                </a:solidFill>
              </a:rPr>
              <a:t>You observe many covariates that are all slightly associated with the outcome - how many independent covariates of this magnitude would be needed to tip your analysis?</a:t>
            </a:r>
          </a:p>
          <a:p>
            <a:r>
              <a:rPr lang="en-US" dirty="0"/>
              <a:t>You calculate the </a:t>
            </a:r>
            <a:r>
              <a:rPr lang="en-US" b="1" dirty="0">
                <a:solidFill>
                  <a:schemeClr val="accent1"/>
                </a:solidFill>
              </a:rPr>
              <a:t>E-value for your study </a:t>
            </a:r>
            <a:r>
              <a:rPr lang="en-US" dirty="0"/>
              <a:t>and would like to ground this in your observed covariates.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09440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133A-6C2B-E449-AD69-73C69528E956}"/>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B4A1E0E-6561-CF46-A82C-5F2D74DA401E}"/>
              </a:ext>
            </a:extLst>
          </p:cNvPr>
          <p:cNvSpPr>
            <a:spLocks noGrp="1"/>
          </p:cNvSpPr>
          <p:nvPr>
            <p:ph idx="1"/>
          </p:nvPr>
        </p:nvSpPr>
        <p:spPr/>
        <p:txBody>
          <a:bodyPr>
            <a:normAutofit fontScale="85000" lnSpcReduction="20000"/>
          </a:bodyPr>
          <a:lstStyle/>
          <a:p>
            <a:r>
              <a:rPr lang="en-US" dirty="0"/>
              <a:t>You observe a </a:t>
            </a:r>
            <a:r>
              <a:rPr lang="en-US" b="1" dirty="0">
                <a:solidFill>
                  <a:schemeClr val="accent1"/>
                </a:solidFill>
              </a:rPr>
              <a:t>particularly imbalanced </a:t>
            </a:r>
            <a:r>
              <a:rPr lang="en-US" dirty="0"/>
              <a:t>covariate - how predictive of the outcome would it need to be in order to tip your analysis?</a:t>
            </a:r>
          </a:p>
          <a:p>
            <a:r>
              <a:rPr lang="en-US" dirty="0">
                <a:solidFill>
                  <a:schemeClr val="tx1">
                    <a:lumMod val="75000"/>
                    <a:lumOff val="25000"/>
                  </a:schemeClr>
                </a:solidFill>
              </a:rPr>
              <a:t>You observe a covariate strongly associated with the outcome - how imbalanced between exposures would it need to be in order to tip your analysis?</a:t>
            </a:r>
          </a:p>
          <a:p>
            <a:r>
              <a:rPr lang="en-US" dirty="0">
                <a:solidFill>
                  <a:schemeClr val="tx1">
                    <a:lumMod val="75000"/>
                    <a:lumOff val="25000"/>
                  </a:schemeClr>
                </a:solidFill>
              </a:rPr>
              <a:t>You observe many covariates that are all slightly associated with the outcome - how many independent covariates of this magnitude would be needed to tip your analysis?</a:t>
            </a:r>
          </a:p>
          <a:p>
            <a:r>
              <a:rPr lang="en-US" dirty="0"/>
              <a:t>You calculate the </a:t>
            </a:r>
            <a:r>
              <a:rPr lang="en-US" b="1" dirty="0">
                <a:solidFill>
                  <a:schemeClr val="accent1"/>
                </a:solidFill>
              </a:rPr>
              <a:t>E-value for your study </a:t>
            </a:r>
            <a:r>
              <a:rPr lang="en-US" dirty="0"/>
              <a:t>and would like to ground this in your observed covariates.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954836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1</a:t>
            </a:r>
          </a:p>
        </p:txBody>
      </p:sp>
      <p:pic>
        <p:nvPicPr>
          <p:cNvPr id="4" name="Picture 3">
            <a:extLst>
              <a:ext uri="{FF2B5EF4-FFF2-40B4-BE49-F238E27FC236}">
                <a16:creationId xmlns:a16="http://schemas.microsoft.com/office/drawing/2014/main" id="{BA604E13-22B9-0B44-9F87-B4B20DFE9F94}"/>
              </a:ext>
            </a:extLst>
          </p:cNvPr>
          <p:cNvPicPr>
            <a:picLocks noChangeAspect="1"/>
          </p:cNvPicPr>
          <p:nvPr/>
        </p:nvPicPr>
        <p:blipFill rotWithShape="1">
          <a:blip r:embed="rId3"/>
          <a:srcRect l="11678" r="15603" b="83655"/>
          <a:stretch/>
        </p:blipFill>
        <p:spPr>
          <a:xfrm>
            <a:off x="1868905" y="1690689"/>
            <a:ext cx="8454190" cy="1357312"/>
          </a:xfrm>
          <a:prstGeom prst="rect">
            <a:avLst/>
          </a:prstGeom>
        </p:spPr>
      </p:pic>
      <p:sp>
        <p:nvSpPr>
          <p:cNvPr id="5" name="Rounded Rectangle 4">
            <a:extLst>
              <a:ext uri="{FF2B5EF4-FFF2-40B4-BE49-F238E27FC236}">
                <a16:creationId xmlns:a16="http://schemas.microsoft.com/office/drawing/2014/main" id="{A56AB190-3B2F-6F42-A5D1-9C4C73A6BB19}"/>
              </a:ext>
            </a:extLst>
          </p:cNvPr>
          <p:cNvSpPr/>
          <p:nvPr/>
        </p:nvSpPr>
        <p:spPr>
          <a:xfrm>
            <a:off x="2326105" y="1828800"/>
            <a:ext cx="7780421" cy="43313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F5AC22-3B2A-8C44-BE3B-FC7DC78A091D}"/>
              </a:ext>
            </a:extLst>
          </p:cNvPr>
          <p:cNvSpPr/>
          <p:nvPr/>
        </p:nvSpPr>
        <p:spPr>
          <a:xfrm>
            <a:off x="1044742" y="3390900"/>
            <a:ext cx="10102516" cy="27494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accent1">
                    <a:lumMod val="50000"/>
                  </a:schemeClr>
                </a:solidFill>
                <a:latin typeface="Monaco" pitchFamily="2" charset="77"/>
              </a:rPr>
              <a:t>library</a:t>
            </a:r>
            <a:r>
              <a:rPr lang="en-US" sz="2800" dirty="0">
                <a:solidFill>
                  <a:schemeClr val="tx1"/>
                </a:solidFill>
                <a:latin typeface="Monaco" pitchFamily="2" charset="77"/>
              </a:rPr>
              <a:t>(</a:t>
            </a:r>
            <a:r>
              <a:rPr lang="en-US" sz="2800" dirty="0" err="1">
                <a:solidFill>
                  <a:schemeClr val="tx1"/>
                </a:solidFill>
                <a:latin typeface="Monaco" pitchFamily="2" charset="77"/>
              </a:rPr>
              <a:t>tipr</a:t>
            </a:r>
            <a:r>
              <a:rPr lang="en-US" sz="2800" dirty="0">
                <a:solidFill>
                  <a:schemeClr val="tx1"/>
                </a:solidFill>
                <a:latin typeface="Monaco" pitchFamily="2" charset="77"/>
              </a:rPr>
              <a:t>)</a:t>
            </a:r>
          </a:p>
          <a:p>
            <a:r>
              <a:rPr lang="en-US" sz="2800" b="1" dirty="0" err="1">
                <a:solidFill>
                  <a:schemeClr val="accent1">
                    <a:lumMod val="50000"/>
                  </a:schemeClr>
                </a:solidFill>
                <a:latin typeface="Monaco" pitchFamily="2" charset="77"/>
              </a:rPr>
              <a:t>tip_with_continuous</a:t>
            </a:r>
            <a:r>
              <a:rPr lang="en-US" sz="2800" dirty="0">
                <a:solidFill>
                  <a:schemeClr val="tx1"/>
                </a:solidFill>
                <a:latin typeface="Monaco" pitchFamily="2" charset="77"/>
              </a:rPr>
              <a:t>(</a:t>
            </a:r>
            <a:r>
              <a:rPr lang="en-US" sz="2800" dirty="0" err="1">
                <a:solidFill>
                  <a:schemeClr val="accent6">
                    <a:lumMod val="50000"/>
                  </a:schemeClr>
                </a:solidFill>
                <a:latin typeface="Monaco" pitchFamily="2" charset="77"/>
              </a:rPr>
              <a:t>mean_diff</a:t>
            </a:r>
            <a:r>
              <a:rPr lang="en-US" sz="2800" dirty="0">
                <a:solidFill>
                  <a:schemeClr val="accent6">
                    <a:lumMod val="50000"/>
                  </a:schemeClr>
                </a:solidFill>
                <a:latin typeface="Monaco" pitchFamily="2" charset="77"/>
              </a:rPr>
              <a:t> = </a:t>
            </a:r>
            <a:r>
              <a:rPr lang="en-US" sz="2800" dirty="0">
                <a:solidFill>
                  <a:schemeClr val="accent1">
                    <a:lumMod val="50000"/>
                  </a:schemeClr>
                </a:solidFill>
                <a:latin typeface="Monaco" pitchFamily="2" charset="77"/>
              </a:rPr>
              <a:t>0.29</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lb</a:t>
            </a:r>
            <a:r>
              <a:rPr lang="en-US" sz="2800" dirty="0">
                <a:solidFill>
                  <a:schemeClr val="accent6">
                    <a:lumMod val="50000"/>
                  </a:schemeClr>
                </a:solidFill>
                <a:latin typeface="Monaco" pitchFamily="2" charset="77"/>
              </a:rPr>
              <a:t> =</a:t>
            </a:r>
            <a:r>
              <a:rPr lang="en-US" sz="2800" dirty="0">
                <a:solidFill>
                  <a:srgbClr val="C00000"/>
                </a:solidFill>
                <a:latin typeface="Monaco" pitchFamily="2" charset="77"/>
              </a:rPr>
              <a:t> </a:t>
            </a:r>
            <a:r>
              <a:rPr lang="en-US" sz="2800" dirty="0">
                <a:solidFill>
                  <a:schemeClr val="accent1">
                    <a:lumMod val="50000"/>
                  </a:schemeClr>
                </a:solidFill>
                <a:latin typeface="Monaco" pitchFamily="2" charset="77"/>
              </a:rPr>
              <a:t>1.11</a:t>
            </a:r>
            <a:r>
              <a:rPr lang="en-US" sz="2800" dirty="0">
                <a:solidFill>
                  <a:schemeClr val="tx1"/>
                </a:solidFill>
                <a:latin typeface="Monaco" pitchFamily="2" charset="77"/>
              </a:rPr>
              <a:t>,</a:t>
            </a:r>
          </a:p>
          <a:p>
            <a:r>
              <a:rPr lang="en-US" sz="2800" dirty="0">
                <a:solidFill>
                  <a:schemeClr val="tx1"/>
                </a:solidFill>
                <a:latin typeface="Monaco" pitchFamily="2" charset="77"/>
              </a:rPr>
              <a:t> 				   </a:t>
            </a:r>
            <a:r>
              <a:rPr lang="en-US" sz="2800" dirty="0" err="1">
                <a:solidFill>
                  <a:schemeClr val="accent6">
                    <a:lumMod val="50000"/>
                  </a:schemeClr>
                </a:solidFill>
                <a:latin typeface="Monaco" pitchFamily="2" charset="77"/>
              </a:rPr>
              <a:t>ub</a:t>
            </a:r>
            <a:r>
              <a:rPr lang="en-US" sz="2800" dirty="0">
                <a:solidFill>
                  <a:schemeClr val="accent6">
                    <a:lumMod val="50000"/>
                  </a:schemeClr>
                </a:solidFill>
                <a:latin typeface="Monaco" pitchFamily="2" charset="77"/>
              </a:rPr>
              <a:t> =</a:t>
            </a:r>
            <a:r>
              <a:rPr lang="en-US" sz="2800" dirty="0">
                <a:solidFill>
                  <a:schemeClr val="tx1"/>
                </a:solidFill>
                <a:latin typeface="Monaco" pitchFamily="2" charset="77"/>
              </a:rPr>
              <a:t> </a:t>
            </a:r>
            <a:r>
              <a:rPr lang="en-US" sz="2800" dirty="0">
                <a:solidFill>
                  <a:schemeClr val="accent1">
                    <a:lumMod val="50000"/>
                  </a:schemeClr>
                </a:solidFill>
                <a:latin typeface="Monaco" pitchFamily="2" charset="77"/>
              </a:rPr>
              <a:t>1.37</a:t>
            </a:r>
            <a:r>
              <a:rPr lang="en-US" sz="2800" dirty="0">
                <a:solidFill>
                  <a:schemeClr val="tx1"/>
                </a:solidFill>
                <a:latin typeface="Monaco" pitchFamily="2" charset="77"/>
              </a:rPr>
              <a:t>)</a:t>
            </a:r>
          </a:p>
          <a:p>
            <a:r>
              <a:rPr lang="en-US" sz="2800" dirty="0">
                <a:solidFill>
                  <a:schemeClr val="bg2">
                    <a:lumMod val="50000"/>
                  </a:schemeClr>
                </a:solidFill>
                <a:latin typeface="Monaco" pitchFamily="2" charset="77"/>
              </a:rPr>
              <a:t>#&gt; [1] 1.433132</a:t>
            </a:r>
          </a:p>
        </p:txBody>
      </p:sp>
    </p:spTree>
    <p:extLst>
      <p:ext uri="{BB962C8B-B14F-4D97-AF65-F5344CB8AC3E}">
        <p14:creationId xmlns:p14="http://schemas.microsoft.com/office/powerpoint/2010/main" val="26063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556084"/>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2" name="Title 1">
            <a:extLst>
              <a:ext uri="{FF2B5EF4-FFF2-40B4-BE49-F238E27FC236}">
                <a16:creationId xmlns:a16="http://schemas.microsoft.com/office/drawing/2014/main" id="{7A6BBBD9-387F-AB4F-9E89-75BC881BFC30}"/>
              </a:ext>
            </a:extLst>
          </p:cNvPr>
          <p:cNvSpPr>
            <a:spLocks noGrp="1"/>
          </p:cNvSpPr>
          <p:nvPr>
            <p:ph type="title"/>
          </p:nvPr>
        </p:nvSpPr>
        <p:spPr/>
        <p:txBody>
          <a:bodyPr/>
          <a:lstStyle/>
          <a:p>
            <a:r>
              <a:rPr lang="en-US" dirty="0"/>
              <a:t>Scenario 4</a:t>
            </a:r>
          </a:p>
        </p:txBody>
      </p:sp>
      <p:sp>
        <p:nvSpPr>
          <p:cNvPr id="15" name="Rounded Rectangle 14">
            <a:extLst>
              <a:ext uri="{FF2B5EF4-FFF2-40B4-BE49-F238E27FC236}">
                <a16:creationId xmlns:a16="http://schemas.microsoft.com/office/drawing/2014/main" id="{607C9CF8-6BFF-D949-8643-C79AAAAFA37D}"/>
              </a:ext>
            </a:extLst>
          </p:cNvPr>
          <p:cNvSpPr/>
          <p:nvPr/>
        </p:nvSpPr>
        <p:spPr>
          <a:xfrm>
            <a:off x="8196349" y="162418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a:bodyPr>
          <a:lstStyle/>
          <a:p>
            <a:r>
              <a:rPr lang="en-US" b="1" dirty="0">
                <a:solidFill>
                  <a:schemeClr val="accent1"/>
                </a:solidFill>
              </a:rPr>
              <a:t>Rearranged </a:t>
            </a:r>
            <a:r>
              <a:rPr lang="en-US" dirty="0"/>
              <a:t>sensitivity analysis formulas to create a tipping point analysis</a:t>
            </a:r>
          </a:p>
          <a:p>
            <a:r>
              <a:rPr lang="en-US" b="1" dirty="0">
                <a:solidFill>
                  <a:schemeClr val="accent1"/>
                </a:solidFill>
              </a:rPr>
              <a:t>Adjusted </a:t>
            </a:r>
            <a:r>
              <a:rPr lang="en-US" dirty="0"/>
              <a:t>the E-value to allow it to be contextualized</a:t>
            </a:r>
          </a:p>
          <a:p>
            <a:r>
              <a:rPr lang="en-US" b="1" dirty="0">
                <a:solidFill>
                  <a:schemeClr val="accent1"/>
                </a:solidFill>
              </a:rPr>
              <a:t>Created</a:t>
            </a:r>
            <a:r>
              <a:rPr lang="en-US" dirty="0"/>
              <a:t> </a:t>
            </a:r>
            <a:r>
              <a:rPr lang="en-US" dirty="0" err="1"/>
              <a:t>tipr</a:t>
            </a:r>
            <a:r>
              <a:rPr lang="en-US" dirty="0"/>
              <a:t>, an R package to perform these analysis</a:t>
            </a:r>
            <a:endParaRPr lang="en-US" b="1" dirty="0">
              <a:solidFill>
                <a:schemeClr val="accent1"/>
              </a:solidFill>
            </a:endParaRPr>
          </a:p>
          <a:p>
            <a:r>
              <a:rPr lang="en-US" b="1" dirty="0">
                <a:solidFill>
                  <a:schemeClr val="accent1"/>
                </a:solidFill>
              </a:rPr>
              <a:t>Demonstrated</a:t>
            </a:r>
            <a:r>
              <a:rPr lang="en-US" dirty="0"/>
              <a:t> scenarios for </a:t>
            </a:r>
            <a:r>
              <a:rPr lang="en-US" b="1" dirty="0">
                <a:solidFill>
                  <a:schemeClr val="accent1"/>
                </a:solidFill>
              </a:rPr>
              <a:t>contextualizing</a:t>
            </a:r>
            <a:r>
              <a:rPr lang="en-US" dirty="0"/>
              <a:t> these analyses</a:t>
            </a:r>
            <a:endParaRPr lang="en-US" b="1" dirty="0">
              <a:solidFill>
                <a:schemeClr val="accent1"/>
              </a:solidFill>
            </a:endParaRPr>
          </a:p>
        </p:txBody>
      </p:sp>
    </p:spTree>
    <p:extLst>
      <p:ext uri="{BB962C8B-B14F-4D97-AF65-F5344CB8AC3E}">
        <p14:creationId xmlns:p14="http://schemas.microsoft.com/office/powerpoint/2010/main" val="1639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lumMod val="75000"/>
                            </a:schemeClr>
                          </a:solidFill>
                          <a:latin typeface="Cambria Math" panose="02040503050406030204" pitchFamily="18" charset="0"/>
                        </a:rPr>
                        <m:t>−</m:t>
                      </m:r>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DR estimator</a:t>
            </a:r>
          </a:p>
        </p:txBody>
      </p:sp>
      <p:sp>
        <p:nvSpPr>
          <p:cNvPr id="3" name="Content Placeholder 2">
            <a:extLst>
              <a:ext uri="{FF2B5EF4-FFF2-40B4-BE49-F238E27FC236}">
                <a16:creationId xmlns:a16="http://schemas.microsoft.com/office/drawing/2014/main" id="{0741AA13-9403-C942-8060-3B5496B2D7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96465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353823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5838323"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10120562"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6134100" y="3689685"/>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1556084" y="1245001"/>
            <a:ext cx="4177964"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Is PS weighting inherently flawed?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3826042" y="4219075"/>
            <a:ext cx="4692316" cy="1754326"/>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Can I do doubly robust estimation with these better weights?</a:t>
            </a:r>
          </a:p>
        </p:txBody>
      </p:sp>
      <p:sp>
        <p:nvSpPr>
          <p:cNvPr id="16" name="TextBox 15">
            <a:extLst>
              <a:ext uri="{FF2B5EF4-FFF2-40B4-BE49-F238E27FC236}">
                <a16:creationId xmlns:a16="http://schemas.microsoft.com/office/drawing/2014/main" id="{EE70F4D6-B5FD-8943-8A87-A0D4B05CC813}"/>
              </a:ext>
            </a:extLst>
          </p:cNvPr>
          <p:cNvSpPr txBox="1"/>
          <p:nvPr/>
        </p:nvSpPr>
        <p:spPr>
          <a:xfrm>
            <a:off x="7940842" y="1219021"/>
            <a:ext cx="3952373"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if I’ve missed something?</a:t>
            </a:r>
          </a:p>
        </p:txBody>
      </p:sp>
      <p:cxnSp>
        <p:nvCxnSpPr>
          <p:cNvPr id="18" name="Straight Connector 17">
            <a:extLst>
              <a:ext uri="{FF2B5EF4-FFF2-40B4-BE49-F238E27FC236}">
                <a16:creationId xmlns:a16="http://schemas.microsoft.com/office/drawing/2014/main" id="{C0017D50-EF0C-1B4B-9866-3E9B47786C6C}"/>
              </a:ext>
            </a:extLst>
          </p:cNvPr>
          <p:cNvCxnSpPr/>
          <p:nvPr/>
        </p:nvCxnSpPr>
        <p:spPr>
          <a:xfrm>
            <a:off x="1660359"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p:nvPr/>
        </p:nvCxnSpPr>
        <p:spPr>
          <a:xfrm>
            <a:off x="8059152"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3890210" y="432034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9080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A55C-5E44-DE45-BFF4-9D1DE34CC139}"/>
              </a:ext>
            </a:extLst>
          </p:cNvPr>
          <p:cNvSpPr>
            <a:spLocks noGrp="1"/>
          </p:cNvSpPr>
          <p:nvPr>
            <p:ph type="title"/>
          </p:nvPr>
        </p:nvSpPr>
        <p:spPr>
          <a:xfrm>
            <a:off x="831850" y="1709738"/>
            <a:ext cx="10515600" cy="4626894"/>
          </a:xfrm>
        </p:spPr>
        <p:txBody>
          <a:bodyPr/>
          <a:lstStyle/>
          <a:p>
            <a:r>
              <a:rPr lang="en-US" sz="4800" dirty="0">
                <a:solidFill>
                  <a:schemeClr val="accent1"/>
                </a:solidFill>
              </a:rPr>
              <a:t>Derive</a:t>
            </a:r>
            <a:r>
              <a:rPr lang="en-US" sz="4800" dirty="0"/>
              <a:t> doubly robust estimator for ATO </a:t>
            </a:r>
            <a:br>
              <a:rPr lang="en-US" sz="4800" dirty="0"/>
            </a:br>
            <a:br>
              <a:rPr lang="en-US" sz="4800" dirty="0"/>
            </a:br>
            <a:r>
              <a:rPr lang="en-US" sz="4800" dirty="0">
                <a:solidFill>
                  <a:schemeClr val="accent1"/>
                </a:solidFill>
              </a:rPr>
              <a:t>Derive</a:t>
            </a:r>
            <a:r>
              <a:rPr lang="en-US" sz="4800" dirty="0"/>
              <a:t> large sample variance for the ATO</a:t>
            </a:r>
            <a:br>
              <a:rPr lang="en-US" sz="4800" dirty="0"/>
            </a:br>
            <a:br>
              <a:rPr lang="en-US" sz="4800" dirty="0"/>
            </a:br>
            <a:r>
              <a:rPr lang="en-US" sz="4800" dirty="0">
                <a:solidFill>
                  <a:schemeClr val="accent1"/>
                </a:solidFill>
              </a:rPr>
              <a:t>Simulate</a:t>
            </a:r>
            <a:r>
              <a:rPr lang="en-US" sz="4800" dirty="0"/>
              <a:t> to compare to conventional methods</a:t>
            </a:r>
          </a:p>
        </p:txBody>
      </p:sp>
    </p:spTree>
    <p:extLst>
      <p:ext uri="{BB962C8B-B14F-4D97-AF65-F5344CB8AC3E}">
        <p14:creationId xmlns:p14="http://schemas.microsoft.com/office/powerpoint/2010/main" val="1766468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lnSpcReduction="10000"/>
          </a:bodyPr>
          <a:lstStyle/>
          <a:p>
            <a:r>
              <a:rPr lang="en-US" dirty="0"/>
              <a:t>Doubly robust estimator</a:t>
            </a:r>
          </a:p>
          <a:p>
            <a:r>
              <a:rPr lang="en-US" dirty="0"/>
              <a:t>Can’t we just fit a weighted generalized linear model Y ~ Z + </a:t>
            </a:r>
            <a:r>
              <a:rPr lang="en-US" b="1" dirty="0"/>
              <a:t>X</a:t>
            </a:r>
            <a:r>
              <a:rPr lang="en-US" dirty="0"/>
              <a:t>?</a:t>
            </a:r>
          </a:p>
        </p:txBody>
      </p:sp>
    </p:spTree>
    <p:extLst>
      <p:ext uri="{BB962C8B-B14F-4D97-AF65-F5344CB8AC3E}">
        <p14:creationId xmlns:p14="http://schemas.microsoft.com/office/powerpoint/2010/main" val="3467263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normAutofit fontScale="92500" lnSpcReduction="20000"/>
          </a:bodyPr>
          <a:lstStyle/>
          <a:p>
            <a:r>
              <a:rPr lang="en-US" dirty="0">
                <a:solidFill>
                  <a:schemeClr val="tx1">
                    <a:lumMod val="75000"/>
                    <a:lumOff val="25000"/>
                  </a:schemeClr>
                </a:solidFill>
              </a:rPr>
              <a:t>Doubly robust estimator</a:t>
            </a:r>
          </a:p>
          <a:p>
            <a:r>
              <a:rPr lang="en-US" dirty="0">
                <a:solidFill>
                  <a:schemeClr val="tx1">
                    <a:lumMod val="65000"/>
                    <a:lumOff val="35000"/>
                  </a:schemeClr>
                </a:solidFill>
              </a:rPr>
              <a:t>Can’t we just fit a weighted generalized linear model Y ~ Z + </a:t>
            </a:r>
            <a:r>
              <a:rPr lang="en-US" b="1" dirty="0">
                <a:solidFill>
                  <a:schemeClr val="tx1">
                    <a:lumMod val="65000"/>
                    <a:lumOff val="35000"/>
                  </a:schemeClr>
                </a:solidFill>
              </a:rPr>
              <a:t>X</a:t>
            </a:r>
            <a:r>
              <a:rPr lang="en-US" dirty="0">
                <a:solidFill>
                  <a:schemeClr val="tx1">
                    <a:lumMod val="65000"/>
                    <a:lumOff val="35000"/>
                  </a:schemeClr>
                </a:solidFill>
              </a:rPr>
              <a:t>?</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 (naïve)?</a:t>
            </a:r>
          </a:p>
          <a:p>
            <a:r>
              <a:rPr lang="en-US" dirty="0"/>
              <a:t>Robust standard errors? (naïve robust)</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641293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8830025" y="5474104"/>
            <a:ext cx="868680" cy="86868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52368" cy="861774"/>
          </a:xfrm>
          <a:prstGeom prst="rect">
            <a:avLst/>
          </a:prstGeom>
        </p:spPr>
        <p:txBody>
          <a:bodyPr wrap="none">
            <a:spAutoFit/>
          </a:bodyPr>
          <a:lstStyle/>
          <a:p>
            <a:r>
              <a:rPr lang="en-US" sz="5000"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sSub>
                                        <m:sSubPr>
                                          <m:ctrlPr>
                                            <a:rPr lang="en-US" sz="2800" b="1" i="0"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m:rPr>
                                              <m:sty m:val="p"/>
                                            </m:rPr>
                                            <a:rPr lang="en-US" sz="2800" b="0" i="0" smtClean="0">
                                              <a:solidFill>
                                                <a:schemeClr val="bg1"/>
                                              </a:solidFill>
                                              <a:latin typeface="Cambria Math" panose="02040503050406030204" pitchFamily="18" charset="0"/>
                                            </a:rPr>
                                            <m:t>i</m:t>
                                          </m:r>
                                        </m:sub>
                                      </m:sSub>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𝜷</m:t>
                                          </m:r>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m:rPr>
                                              <m:sty m:val="p"/>
                                            </m:rPr>
                                            <a:rPr lang="en-US" sz="2800">
                                              <a:solidFill>
                                                <a:schemeClr val="bg1"/>
                                              </a:solidFill>
                                              <a:latin typeface="Cambria Math" panose="02040503050406030204" pitchFamily="18" charset="0"/>
                                            </a:rPr>
                                            <m:t>i</m:t>
                                          </m:r>
                                        </m:sub>
                                      </m:sSub>
                                      <m:r>
                                        <a:rPr lang="en-US" sz="2800" i="1">
                                          <a:solidFill>
                                            <a:schemeClr val="bg1"/>
                                          </a:solidFill>
                                          <a:latin typeface="Cambria Math" panose="02040503050406030204" pitchFamily="18" charset="0"/>
                                        </a:rPr>
                                        <m:t>, </m:t>
                                      </m:r>
                                      <m:r>
                                        <a:rPr lang="en-US" sz="2800" b="1" i="1">
                                          <a:solidFill>
                                            <a:schemeClr val="bg1"/>
                                          </a:solidFill>
                                          <a:latin typeface="Cambria Math" panose="02040503050406030204" pitchFamily="18" charset="0"/>
                                        </a:rPr>
                                        <m:t>𝜷</m:t>
                                      </m:r>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b="0" i="1" smtClean="0">
                                          <a:solidFill>
                                            <a:schemeClr val="accent1"/>
                                          </a:solidFill>
                                          <a:latin typeface="Cambria Math" panose="02040503050406030204" pitchFamily="18" charset="0"/>
                                        </a:rPr>
                                        <m:t>𝑒</m:t>
                                      </m:r>
                                      <m:d>
                                        <m:dPr>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b="0" i="1" smtClean="0">
                                      <a:solidFill>
                                        <a:schemeClr val="bg1">
                                          <a:lumMod val="75000"/>
                                        </a:schemeClr>
                                      </a:solidFill>
                                      <a:latin typeface="Cambria Math" panose="02040503050406030204" pitchFamily="18" charset="0"/>
                                    </a:rPr>
                                    <m:t>𝑒</m:t>
                                  </m:r>
                                  <m:d>
                                    <m:dPr>
                                      <m:ctrlPr>
                                        <a:rPr lang="en-US" sz="2800" b="0" i="1" smtClean="0">
                                          <a:solidFill>
                                            <a:schemeClr val="bg1">
                                              <a:lumMod val="75000"/>
                                            </a:schemeClr>
                                          </a:solidFill>
                                          <a:latin typeface="Cambria Math" panose="02040503050406030204" pitchFamily="18" charset="0"/>
                                        </a:rPr>
                                      </m:ctrlPr>
                                    </m:dPr>
                                    <m:e>
                                      <m:sSub>
                                        <m:sSubPr>
                                          <m:ctrlPr>
                                            <a:rPr lang="en-US" sz="2800" b="1" i="0"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m:rPr>
                                              <m:sty m:val="p"/>
                                            </m:rPr>
                                            <a:rPr lang="en-US" sz="2800" b="0" i="0" smtClean="0">
                                              <a:solidFill>
                                                <a:schemeClr val="bg1">
                                                  <a:lumMod val="75000"/>
                                                </a:schemeClr>
                                              </a:solidFill>
                                              <a:latin typeface="Cambria Math" panose="02040503050406030204" pitchFamily="18" charset="0"/>
                                            </a:rPr>
                                            <m:t>i</m:t>
                                          </m:r>
                                        </m:sub>
                                      </m:sSub>
                                      <m:r>
                                        <a:rPr lang="en-US" sz="2800" b="0" i="1" smtClean="0">
                                          <a:solidFill>
                                            <a:schemeClr val="bg1">
                                              <a:lumMod val="75000"/>
                                            </a:schemeClr>
                                          </a:solidFill>
                                          <a:latin typeface="Cambria Math" panose="02040503050406030204" pitchFamily="18" charset="0"/>
                                        </a:rPr>
                                        <m:t>, </m:t>
                                      </m:r>
                                      <m:r>
                                        <a:rPr lang="en-US" sz="2800" b="1" i="1" smtClean="0">
                                          <a:solidFill>
                                            <a:schemeClr val="bg1">
                                              <a:lumMod val="75000"/>
                                            </a:schemeClr>
                                          </a:solidFill>
                                          <a:latin typeface="Cambria Math" panose="02040503050406030204" pitchFamily="18" charset="0"/>
                                        </a:rPr>
                                        <m:t>𝜷</m:t>
                                      </m:r>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r>
                                            <a:rPr lang="en-US" sz="2800" b="1" i="1">
                                              <a:solidFill>
                                                <a:schemeClr val="accent1"/>
                                              </a:solidFill>
                                              <a:latin typeface="Cambria Math" panose="02040503050406030204" pitchFamily="18" charset="0"/>
                                            </a:rPr>
                                            <m:t>𝜷</m:t>
                                          </m:r>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m:rPr>
                                              <m:sty m:val="p"/>
                                            </m:rPr>
                                            <a:rPr lang="en-US" sz="2800">
                                              <a:solidFill>
                                                <a:schemeClr val="bg1">
                                                  <a:lumMod val="75000"/>
                                                </a:schemeClr>
                                              </a:solidFill>
                                              <a:latin typeface="Cambria Math" panose="02040503050406030204" pitchFamily="18" charset="0"/>
                                            </a:rPr>
                                            <m:t>i</m:t>
                                          </m:r>
                                        </m:sub>
                                      </m:sSub>
                                      <m:r>
                                        <a:rPr lang="en-US" sz="2800" i="1">
                                          <a:solidFill>
                                            <a:schemeClr val="bg1">
                                              <a:lumMod val="75000"/>
                                            </a:schemeClr>
                                          </a:solidFill>
                                          <a:latin typeface="Cambria Math" panose="02040503050406030204" pitchFamily="18" charset="0"/>
                                        </a:rPr>
                                        <m:t>, </m:t>
                                      </m:r>
                                      <m:r>
                                        <a:rPr lang="en-US" sz="2800" b="1" i="1">
                                          <a:solidFill>
                                            <a:schemeClr val="bg1">
                                              <a:lumMod val="7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b="0" i="1" smtClean="0">
                                          <a:solidFill>
                                            <a:schemeClr val="bg1">
                                              <a:lumMod val="75000"/>
                                            </a:schemeClr>
                                          </a:solidFill>
                                          <a:latin typeface="Cambria Math" panose="02040503050406030204" pitchFamily="18" charset="0"/>
                                        </a:rPr>
                                        <m:t>𝑒</m:t>
                                      </m:r>
                                      <m:d>
                                        <m:dPr>
                                          <m:ctrlPr>
                                            <a:rPr lang="en-US" sz="2800" b="1" i="1" smtClean="0">
                                              <a:solidFill>
                                                <a:schemeClr val="bg1">
                                                  <a:lumMod val="75000"/>
                                                </a:schemeClr>
                                              </a:solidFill>
                                              <a:latin typeface="Cambria Math" panose="02040503050406030204" pitchFamily="18" charset="0"/>
                                            </a:rPr>
                                          </m:ctrlPr>
                                        </m:dPr>
                                        <m:e>
                                          <m:sSub>
                                            <m:sSubPr>
                                              <m:ctrlPr>
                                                <a:rPr lang="en-US" sz="2800" b="1"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1" i="1" smtClean="0">
                                              <a:solidFill>
                                                <a:schemeClr val="bg1">
                                                  <a:lumMod val="75000"/>
                                                </a:schemeClr>
                                              </a:solidFill>
                                              <a:latin typeface="Cambria Math" panose="02040503050406030204" pitchFamily="18" charset="0"/>
                                            </a:rPr>
                                            <m:t>,</m:t>
                                          </m:r>
                                          <m:r>
                                            <a:rPr lang="en-US" sz="2800" b="1" i="1" smtClean="0">
                                              <a:solidFill>
                                                <a:schemeClr val="bg1">
                                                  <a:lumMod val="75000"/>
                                                </a:schemeClr>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𝑒</m:t>
                                  </m:r>
                                  <m:d>
                                    <m:dPr>
                                      <m:ctrlPr>
                                        <a:rPr lang="en-US" sz="2800" b="0" i="1" smtClean="0">
                                          <a:solidFill>
                                            <a:schemeClr val="accent1"/>
                                          </a:solidFill>
                                          <a:latin typeface="Cambria Math" panose="02040503050406030204" pitchFamily="18" charset="0"/>
                                        </a:rPr>
                                      </m:ctrlPr>
                                    </m:dPr>
                                    <m:e>
                                      <m:sSub>
                                        <m:sSubPr>
                                          <m:ctrlPr>
                                            <a:rPr lang="en-US" sz="2800" b="1" i="0"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m:rPr>
                                              <m:sty m:val="p"/>
                                            </m:rPr>
                                            <a:rPr lang="en-US" sz="2800" b="0" i="0" smtClean="0">
                                              <a:solidFill>
                                                <a:schemeClr val="accent1"/>
                                              </a:solidFill>
                                              <a:latin typeface="Cambria Math" panose="02040503050406030204" pitchFamily="18" charset="0"/>
                                            </a:rPr>
                                            <m:t>i</m:t>
                                          </m:r>
                                        </m:sub>
                                      </m:sSub>
                                      <m:r>
                                        <a:rPr lang="en-US" sz="2800" b="0" i="1" smtClean="0">
                                          <a:solidFill>
                                            <a:schemeClr val="accent1"/>
                                          </a:solidFill>
                                          <a:latin typeface="Cambria Math" panose="02040503050406030204" pitchFamily="18" charset="0"/>
                                        </a:rPr>
                                        <m:t>, </m:t>
                                      </m:r>
                                      <m:r>
                                        <a:rPr lang="en-US" sz="2800" b="1" i="1" smtClean="0">
                                          <a:solidFill>
                                            <a:schemeClr val="accent1"/>
                                          </a:solidFill>
                                          <a:latin typeface="Cambria Math" panose="02040503050406030204" pitchFamily="18" charset="0"/>
                                        </a:rPr>
                                        <m:t>𝜷</m:t>
                                      </m:r>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r>
                                            <a:rPr lang="en-US" sz="2800" b="1" i="1">
                                              <a:solidFill>
                                                <a:schemeClr val="bg1">
                                                  <a:lumMod val="75000"/>
                                                </a:schemeClr>
                                              </a:solidFill>
                                              <a:latin typeface="Cambria Math" panose="02040503050406030204" pitchFamily="18" charset="0"/>
                                            </a:rPr>
                                            <m:t>𝜷</m:t>
                                          </m:r>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m:rPr>
                                              <m:sty m:val="p"/>
                                            </m:rPr>
                                            <a:rPr lang="en-US" sz="2800">
                                              <a:solidFill>
                                                <a:schemeClr val="accent1"/>
                                              </a:solidFill>
                                              <a:latin typeface="Cambria Math" panose="02040503050406030204" pitchFamily="18" charset="0"/>
                                            </a:rPr>
                                            <m:t>i</m:t>
                                          </m:r>
                                        </m:sub>
                                      </m:sSub>
                                      <m:r>
                                        <a:rPr lang="en-US" sz="2800" i="1">
                                          <a:solidFill>
                                            <a:schemeClr val="accent1"/>
                                          </a:solidFill>
                                          <a:latin typeface="Cambria Math" panose="02040503050406030204" pitchFamily="18" charset="0"/>
                                        </a:rPr>
                                        <m:t>, </m:t>
                                      </m:r>
                                      <m:r>
                                        <a:rPr lang="en-US" sz="2800" b="1" i="1">
                                          <a:solidFill>
                                            <a:schemeClr val="accent1"/>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436015" cy="1351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b="0" i="1" smtClean="0">
                                          <a:solidFill>
                                            <a:schemeClr val="bg1">
                                              <a:lumMod val="75000"/>
                                            </a:schemeClr>
                                          </a:solidFill>
                                          <a:latin typeface="Cambria Math" panose="02040503050406030204" pitchFamily="18" charset="0"/>
                                        </a:rPr>
                                        <m:t>𝑒</m:t>
                                      </m:r>
                                      <m:d>
                                        <m:dPr>
                                          <m:ctrlPr>
                                            <a:rPr lang="en-US" sz="2800" b="1" i="1" smtClean="0">
                                              <a:solidFill>
                                                <a:schemeClr val="bg1">
                                                  <a:lumMod val="75000"/>
                                                </a:schemeClr>
                                              </a:solidFill>
                                              <a:latin typeface="Cambria Math" panose="02040503050406030204" pitchFamily="18" charset="0"/>
                                            </a:rPr>
                                          </m:ctrlPr>
                                        </m:dPr>
                                        <m:e>
                                          <m:sSub>
                                            <m:sSubPr>
                                              <m:ctrlPr>
                                                <a:rPr lang="en-US" sz="2800" b="1"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1" i="1" smtClean="0">
                                              <a:solidFill>
                                                <a:schemeClr val="bg1">
                                                  <a:lumMod val="75000"/>
                                                </a:schemeClr>
                                              </a:solidFill>
                                              <a:latin typeface="Cambria Math" panose="02040503050406030204" pitchFamily="18" charset="0"/>
                                            </a:rPr>
                                            <m:t>,</m:t>
                                          </m:r>
                                          <m:r>
                                            <a:rPr lang="en-US" sz="2800" b="1" i="1" smtClean="0">
                                              <a:solidFill>
                                                <a:schemeClr val="bg1">
                                                  <a:lumMod val="75000"/>
                                                </a:schemeClr>
                                              </a:solidFill>
                                              <a:latin typeface="Cambria Math" panose="02040503050406030204" pitchFamily="18" charset="0"/>
                                            </a:rPr>
                                            <m:t>𝜷</m:t>
                                          </m:r>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b="0" i="1" smtClean="0">
                                      <a:solidFill>
                                        <a:schemeClr val="bg1">
                                          <a:lumMod val="75000"/>
                                        </a:schemeClr>
                                      </a:solidFill>
                                      <a:latin typeface="Cambria Math" panose="02040503050406030204" pitchFamily="18" charset="0"/>
                                    </a:rPr>
                                    <m:t>𝑒</m:t>
                                  </m:r>
                                  <m:d>
                                    <m:dPr>
                                      <m:ctrlPr>
                                        <a:rPr lang="en-US" sz="2800" b="0" i="1" smtClean="0">
                                          <a:solidFill>
                                            <a:schemeClr val="bg1">
                                              <a:lumMod val="75000"/>
                                            </a:schemeClr>
                                          </a:solidFill>
                                          <a:latin typeface="Cambria Math" panose="02040503050406030204" pitchFamily="18" charset="0"/>
                                        </a:rPr>
                                      </m:ctrlPr>
                                    </m:dPr>
                                    <m:e>
                                      <m:sSub>
                                        <m:sSubPr>
                                          <m:ctrlPr>
                                            <a:rPr lang="en-US" sz="2800" b="1" i="0"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m:rPr>
                                              <m:sty m:val="p"/>
                                            </m:rPr>
                                            <a:rPr lang="en-US" sz="2800" b="0" i="0" smtClean="0">
                                              <a:solidFill>
                                                <a:schemeClr val="bg1">
                                                  <a:lumMod val="75000"/>
                                                </a:schemeClr>
                                              </a:solidFill>
                                              <a:latin typeface="Cambria Math" panose="02040503050406030204" pitchFamily="18" charset="0"/>
                                            </a:rPr>
                                            <m:t>i</m:t>
                                          </m:r>
                                        </m:sub>
                                      </m:sSub>
                                      <m:r>
                                        <a:rPr lang="en-US" sz="2800" b="0" i="1" smtClean="0">
                                          <a:solidFill>
                                            <a:schemeClr val="bg1">
                                              <a:lumMod val="75000"/>
                                            </a:schemeClr>
                                          </a:solidFill>
                                          <a:latin typeface="Cambria Math" panose="02040503050406030204" pitchFamily="18" charset="0"/>
                                        </a:rPr>
                                        <m:t>, </m:t>
                                      </m:r>
                                      <m:r>
                                        <a:rPr lang="en-US" sz="2800" b="1" i="1" smtClean="0">
                                          <a:solidFill>
                                            <a:schemeClr val="bg1">
                                              <a:lumMod val="75000"/>
                                            </a:schemeClr>
                                          </a:solidFill>
                                          <a:latin typeface="Cambria Math" panose="02040503050406030204" pitchFamily="18" charset="0"/>
                                        </a:rPr>
                                        <m:t>𝜷</m:t>
                                      </m:r>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r>
                                            <a:rPr lang="en-US" sz="2800" b="1" i="1">
                                              <a:solidFill>
                                                <a:schemeClr val="bg1">
                                                  <a:lumMod val="75000"/>
                                                </a:schemeClr>
                                              </a:solidFill>
                                              <a:latin typeface="Cambria Math" panose="02040503050406030204" pitchFamily="18" charset="0"/>
                                            </a:rPr>
                                            <m:t>𝜷</m:t>
                                          </m:r>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m:rPr>
                                              <m:sty m:val="p"/>
                                            </m:rPr>
                                            <a:rPr lang="en-US" sz="2800">
                                              <a:solidFill>
                                                <a:schemeClr val="bg1">
                                                  <a:lumMod val="75000"/>
                                                </a:schemeClr>
                                              </a:solidFill>
                                              <a:latin typeface="Cambria Math" panose="02040503050406030204" pitchFamily="18" charset="0"/>
                                            </a:rPr>
                                            <m:t>i</m:t>
                                          </m:r>
                                        </m:sub>
                                      </m:sSub>
                                      <m:r>
                                        <a:rPr lang="en-US" sz="2800" i="1">
                                          <a:solidFill>
                                            <a:schemeClr val="bg1">
                                              <a:lumMod val="75000"/>
                                            </a:schemeClr>
                                          </a:solidFill>
                                          <a:latin typeface="Cambria Math" panose="02040503050406030204" pitchFamily="18" charset="0"/>
                                        </a:rPr>
                                        <m:t>, </m:t>
                                      </m:r>
                                      <m:r>
                                        <a:rPr lang="en-US" sz="2800" b="1" i="1">
                                          <a:solidFill>
                                            <a:schemeClr val="bg1">
                                              <a:lumMod val="75000"/>
                                            </a:schemeClr>
                                          </a:solidFill>
                                          <a:latin typeface="Cambria Math" panose="02040503050406030204" pitchFamily="18" charset="0"/>
                                        </a:rPr>
                                        <m:t>𝜷</m:t>
                                      </m:r>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436015" cy="1351652"/>
              </a:xfrm>
              <a:prstGeom prst="rect">
                <a:avLst/>
              </a:prstGeom>
              <a:blipFill>
                <a:blip r:embed="rId4"/>
                <a:stretch>
                  <a:fillRect l="-222" t="-43925" b="-71028"/>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700091" cy="1478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700091" cy="1478097"/>
              </a:xfrm>
              <a:prstGeom prst="rect">
                <a:avLst/>
              </a:prstGeom>
              <a:blipFill>
                <a:blip r:embed="rId4"/>
                <a:stretch>
                  <a:fillRect l="-654" t="-66667" b="-100855"/>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r>
                                    <a:rPr lang="en-US" sz="4000" b="1" i="1">
                                      <a:solidFill>
                                        <a:schemeClr val="bg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r>
                                    <a:rPr lang="en-US" sz="4000" b="1" i="1">
                                      <a:solidFill>
                                        <a:schemeClr val="accent1"/>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03848" cy="1413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smtClean="0">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smtClean="0">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r>
                                    <a:rPr lang="en-US" sz="4000" b="1" i="1">
                                      <a:solidFill>
                                        <a:schemeClr val="bg1">
                                          <a:lumMod val="75000"/>
                                        </a:schemeClr>
                                      </a:solidFill>
                                      <a:latin typeface="Cambria Math" panose="02040503050406030204" pitchFamily="18" charset="0"/>
                                    </a:rPr>
                                    <m:t>𝜷</m:t>
                                  </m:r>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03848" cy="1413464"/>
              </a:xfrm>
              <a:prstGeom prst="rect">
                <a:avLst/>
              </a:prstGeom>
              <a:blipFill>
                <a:blip r:embed="rId4"/>
                <a:stretch>
                  <a:fillRect l="-661" t="-69643" b="-10714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lumMod val="75000"/>
                              <a:lumOff val="25000"/>
                            </a:schemeClr>
                          </a:solidFill>
                          <a:latin typeface="Cambria Math" panose="02040503050406030204" pitchFamily="18" charset="0"/>
                        </a:rPr>
                        <m:t>𝑣𝑎𝑟</m:t>
                      </m:r>
                      <m:d>
                        <m:dPr>
                          <m:ctrlPr>
                            <a:rPr lang="en-US" sz="3600" b="1" i="1" smtClean="0">
                              <a:solidFill>
                                <a:schemeClr val="tx1">
                                  <a:lumMod val="75000"/>
                                  <a:lumOff val="25000"/>
                                </a:schemeClr>
                              </a:solidFill>
                              <a:latin typeface="Cambria Math" panose="02040503050406030204" pitchFamily="18" charset="0"/>
                            </a:rPr>
                          </m:ctrlPr>
                        </m:dPr>
                        <m:e>
                          <m:sSub>
                            <m:sSubPr>
                              <m:ctrlPr>
                                <a:rPr lang="en-US" sz="3600" b="1"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𝚫</m:t>
                                  </m:r>
                                </m:e>
                              </m:acc>
                            </m:e>
                            <m:sub>
                              <m:r>
                                <a:rPr lang="en-US" sz="3600" b="0" i="1" smtClean="0">
                                  <a:solidFill>
                                    <a:schemeClr val="tx1">
                                      <a:lumMod val="75000"/>
                                      <a:lumOff val="25000"/>
                                    </a:schemeClr>
                                  </a:solidFill>
                                  <a:latin typeface="Cambria Math" panose="02040503050406030204" pitchFamily="18" charset="0"/>
                                </a:rPr>
                                <m:t>𝐷𝑅</m:t>
                              </m:r>
                              <m:r>
                                <a:rPr lang="en-US" sz="3600" b="0" i="1" smtClean="0">
                                  <a:solidFill>
                                    <a:schemeClr val="tx1">
                                      <a:lumMod val="75000"/>
                                      <a:lumOff val="25000"/>
                                    </a:schemeClr>
                                  </a:solidFill>
                                  <a:latin typeface="Cambria Math" panose="02040503050406030204" pitchFamily="18" charset="0"/>
                                </a:rPr>
                                <m:t>, </m:t>
                              </m:r>
                              <m:r>
                                <a:rPr lang="en-US" sz="3600" b="0" i="1" smtClean="0">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xmlns="">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xmlns="">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3</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75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425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11136</TotalTime>
  <Words>5385</Words>
  <Application>Microsoft Macintosh PowerPoint</Application>
  <PresentationFormat>Widescreen</PresentationFormat>
  <Paragraphs>706</Paragraphs>
  <Slides>156</Slides>
  <Notes>102</Notes>
  <HiddenSlides>28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156</vt:i4>
      </vt:variant>
    </vt:vector>
  </HeadingPairs>
  <TitlesOfParts>
    <vt:vector size="166" baseType="lpstr">
      <vt:lpstr>ＭＳ Ｐゴシック</vt:lpstr>
      <vt:lpstr>Arial</vt:lpstr>
      <vt:lpstr>Calibri</vt:lpstr>
      <vt:lpstr>Cambria Math</vt:lpstr>
      <vt:lpstr>Franklin Gothic Heavy</vt:lpstr>
      <vt:lpstr>Franklin Gothic Medium</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PowerPoint Presentation</vt:lpstr>
      <vt:lpstr>Background</vt:lpstr>
      <vt:lpstr>Observational Studies</vt:lpstr>
      <vt:lpstr>PowerPoint Presentation</vt:lpstr>
      <vt:lpstr>Estimate treatment effect</vt:lpstr>
      <vt:lpstr>PowerPoint Presentation</vt:lpstr>
      <vt:lpstr>Potential outcomes</vt:lpstr>
      <vt:lpstr>Potential outcomes</vt:lpstr>
      <vt:lpstr>Potential outcomes</vt:lpstr>
      <vt:lpstr>Potential outcomes</vt:lpstr>
      <vt:lpstr>No unmeasured confounders</vt:lpstr>
      <vt:lpstr>Propensity score</vt:lpstr>
      <vt:lpstr>Propensity score</vt:lpstr>
      <vt:lpstr>Estimate treatment effect</vt:lpstr>
      <vt:lpstr>Estimate treatment effect</vt:lpstr>
      <vt:lpstr>DR estimator</vt:lpstr>
      <vt:lpstr>Weighting</vt:lpstr>
      <vt:lpstr>Exploring finite-sample bias in propensity score weighting choices</vt:lpstr>
      <vt:lpstr>PowerPoint Presentation</vt:lpstr>
      <vt:lpstr>Doubly robust estimators</vt:lpstr>
      <vt:lpstr>Doubly robust estimators</vt:lpstr>
      <vt:lpstr>Propensity score weighting method</vt:lpstr>
      <vt:lpstr>Fit a misspecified model</vt:lpstr>
      <vt:lpstr>Average treatment effect</vt:lpstr>
      <vt:lpstr>Average treatment effect</vt:lpstr>
      <vt:lpstr>Average treatment effect</vt:lpstr>
      <vt:lpstr>PowerPoint Presentation</vt:lpstr>
      <vt:lpstr>PowerPoint Presentation</vt:lpstr>
      <vt:lpstr>PowerPoint Presentation</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Recap</vt:lpstr>
      <vt:lpstr>Q&amp;A</vt:lpstr>
      <vt:lpstr>Doubly robust and large sample variance estimator for overlap weights</vt:lpstr>
      <vt:lpstr>Derive doubly robust estimator for ATO   Derive large sample variance for the ATO  Simulate to compare to conventional methods</vt:lpstr>
      <vt:lpstr>We want to use a propensity score model and also adjust the outcome model</vt:lpstr>
      <vt:lpstr>How to</vt:lpstr>
      <vt:lpstr>How to</vt:lpstr>
      <vt:lpstr>Williamson 2013</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lpstr>Freedman &amp; Berk*  Simulation</vt:lpstr>
      <vt:lpstr>PowerPoint Presentation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PowerPoint Presentation</vt:lpstr>
      <vt:lpstr>bias ratio estimated se / true se  RMSE 95% coverage</vt:lpstr>
      <vt:lpstr>bias ratio estimated se / true se  RMSE 95%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Contextualized Tipping Point Sensitivity Analyses for Unmeasured Confounding</vt:lpstr>
      <vt:lpstr>Tipping point analyses</vt:lpstr>
      <vt:lpstr>Motivation</vt:lpstr>
      <vt:lpstr>RHC</vt:lpstr>
      <vt:lpstr>E-value</vt:lpstr>
      <vt:lpstr>Adjusted E-value</vt:lpstr>
      <vt:lpstr>What we want</vt:lpstr>
      <vt:lpstr>What we want</vt:lpstr>
      <vt:lpstr>What we want</vt:lpstr>
      <vt:lpstr>Simplified</vt:lpstr>
      <vt:lpstr>Binary unmeasured confounder</vt:lpstr>
      <vt:lpstr>Binary unmeasured confounder</vt:lpstr>
      <vt:lpstr>Binary unmeasured confounder</vt:lpstr>
      <vt:lpstr>Binary unmeasured confounder</vt:lpstr>
      <vt:lpstr>Binary unmeasured confounder</vt:lpstr>
      <vt:lpstr>Binary unmeasured confounder</vt:lpstr>
      <vt:lpstr>Binary unmeasured confounder</vt:lpstr>
      <vt:lpstr>Continuous unmeasured confounder</vt:lpstr>
      <vt:lpstr>Continuous unmeasured confounder</vt:lpstr>
      <vt:lpstr>Continuous unmeasured confounder</vt:lpstr>
      <vt:lpstr>Continuous unmeasured confounder</vt:lpstr>
      <vt:lpstr>Continuous unmeasured confounder</vt:lpstr>
      <vt:lpstr>“Assumption free” </vt:lpstr>
      <vt:lpstr>“Assumption free” </vt:lpstr>
      <vt:lpstr>“Assumption free” </vt:lpstr>
      <vt:lpstr>Transparent</vt:lpstr>
      <vt:lpstr>Demonstrate balance</vt:lpstr>
      <vt:lpstr>Right Heart Catheterization data</vt:lpstr>
      <vt:lpstr>Right Heart Catheterization data</vt:lpstr>
      <vt:lpstr>PowerPoint Presentation</vt:lpstr>
      <vt:lpstr>PowerPoint Presentation</vt:lpstr>
      <vt:lpstr>PowerPoint Presentation</vt:lpstr>
      <vt:lpstr>PowerPoint Presentation</vt:lpstr>
      <vt:lpstr>Contextualize</vt:lpstr>
      <vt:lpstr>R package</vt:lpstr>
      <vt:lpstr>Scenarios</vt:lpstr>
      <vt:lpstr>Scenarios</vt:lpstr>
      <vt:lpstr>Scenarios</vt:lpstr>
      <vt:lpstr>Scenarios</vt:lpstr>
      <vt:lpstr>Scenarios</vt:lpstr>
      <vt:lpstr>Scenario 1</vt:lpstr>
      <vt:lpstr>Scenario 4</vt:lpstr>
      <vt:lpstr>Recap</vt:lpstr>
      <vt:lpstr>Q&amp;A</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224</cp:revision>
  <cp:lastPrinted>2018-03-08T04:07:47Z</cp:lastPrinted>
  <dcterms:created xsi:type="dcterms:W3CDTF">2017-11-08T23:32:53Z</dcterms:created>
  <dcterms:modified xsi:type="dcterms:W3CDTF">2018-03-10T18:07:20Z</dcterms:modified>
</cp:coreProperties>
</file>